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307" r:id="rId2"/>
    <p:sldId id="359" r:id="rId3"/>
    <p:sldId id="326" r:id="rId4"/>
    <p:sldId id="2337" r:id="rId5"/>
    <p:sldId id="325" r:id="rId6"/>
    <p:sldId id="2314" r:id="rId7"/>
    <p:sldId id="2338" r:id="rId8"/>
    <p:sldId id="362" r:id="rId9"/>
    <p:sldId id="2315" r:id="rId10"/>
    <p:sldId id="2319" r:id="rId11"/>
    <p:sldId id="2341" r:id="rId12"/>
    <p:sldId id="2325" r:id="rId13"/>
    <p:sldId id="2316" r:id="rId14"/>
    <p:sldId id="2317" r:id="rId15"/>
    <p:sldId id="2318" r:id="rId16"/>
    <p:sldId id="2320" r:id="rId17"/>
    <p:sldId id="2332" r:id="rId18"/>
    <p:sldId id="2333" r:id="rId19"/>
    <p:sldId id="2321" r:id="rId20"/>
    <p:sldId id="2329" r:id="rId21"/>
    <p:sldId id="2339" r:id="rId22"/>
    <p:sldId id="345" r:id="rId23"/>
    <p:sldId id="2322" r:id="rId24"/>
    <p:sldId id="2324" r:id="rId25"/>
    <p:sldId id="2340" r:id="rId26"/>
    <p:sldId id="2323" r:id="rId27"/>
    <p:sldId id="2326" r:id="rId28"/>
    <p:sldId id="2327" r:id="rId29"/>
    <p:sldId id="2328" r:id="rId30"/>
    <p:sldId id="2334" r:id="rId31"/>
    <p:sldId id="2335" r:id="rId32"/>
    <p:sldId id="2336" r:id="rId33"/>
    <p:sldId id="2331" r:id="rId34"/>
    <p:sldId id="2330" r:id="rId35"/>
    <p:sldId id="2298" r:id="rId36"/>
    <p:sldId id="2313" r:id="rId37"/>
    <p:sldId id="322" r:id="rId38"/>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B1CB8-3901-FE47-88C0-E6FEBC6A724E}">
          <p14:sldIdLst>
            <p14:sldId id="307"/>
            <p14:sldId id="359"/>
            <p14:sldId id="326"/>
            <p14:sldId id="2337"/>
            <p14:sldId id="325"/>
            <p14:sldId id="2314"/>
            <p14:sldId id="2338"/>
            <p14:sldId id="362"/>
            <p14:sldId id="2315"/>
            <p14:sldId id="2319"/>
            <p14:sldId id="2341"/>
            <p14:sldId id="2325"/>
            <p14:sldId id="2316"/>
            <p14:sldId id="2317"/>
            <p14:sldId id="2318"/>
            <p14:sldId id="2320"/>
            <p14:sldId id="2332"/>
            <p14:sldId id="2333"/>
            <p14:sldId id="2321"/>
            <p14:sldId id="2329"/>
            <p14:sldId id="2339"/>
            <p14:sldId id="345"/>
            <p14:sldId id="2322"/>
            <p14:sldId id="2324"/>
            <p14:sldId id="2340"/>
            <p14:sldId id="2323"/>
            <p14:sldId id="2326"/>
            <p14:sldId id="2327"/>
            <p14:sldId id="2328"/>
            <p14:sldId id="2334"/>
            <p14:sldId id="2335"/>
            <p14:sldId id="2336"/>
            <p14:sldId id="2331"/>
            <p14:sldId id="2330"/>
            <p14:sldId id="2298"/>
            <p14:sldId id="2313"/>
            <p14:sldId id="322"/>
          </p14:sldIdLst>
        </p14:section>
      </p14:sectionLst>
    </p:ext>
    <p:ext uri="{EFAFB233-063F-42B5-8137-9DF3F51BA10A}">
      <p15:sldGuideLst xmlns:p15="http://schemas.microsoft.com/office/powerpoint/2012/main">
        <p15:guide id="1" orient="horz" pos="684"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7"/>
    <p:restoredTop sz="75360" autoAdjust="0"/>
  </p:normalViewPr>
  <p:slideViewPr>
    <p:cSldViewPr snapToGrid="0" snapToObjects="1">
      <p:cViewPr varScale="1">
        <p:scale>
          <a:sx n="119" d="100"/>
          <a:sy n="119" d="100"/>
        </p:scale>
        <p:origin x="2656" y="176"/>
      </p:cViewPr>
      <p:guideLst>
        <p:guide orient="horz" pos="684"/>
        <p:guide pos="2160"/>
      </p:guideLst>
    </p:cSldViewPr>
  </p:slideViewPr>
  <p:notesTextViewPr>
    <p:cViewPr>
      <p:scale>
        <a:sx n="155" d="100"/>
        <a:sy n="155" d="100"/>
      </p:scale>
      <p:origin x="0" y="0"/>
    </p:cViewPr>
  </p:notesTextViewPr>
  <p:sorterViewPr>
    <p:cViewPr>
      <p:scale>
        <a:sx n="164" d="100"/>
        <a:sy n="164" d="100"/>
      </p:scale>
      <p:origin x="0" y="0"/>
    </p:cViewPr>
  </p:sorterViewPr>
  <p:notesViewPr>
    <p:cSldViewPr snapToGrid="0" snapToObjects="1">
      <p:cViewPr varScale="1">
        <p:scale>
          <a:sx n="161" d="100"/>
          <a:sy n="161" d="100"/>
        </p:scale>
        <p:origin x="529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2/28/24</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2/28/24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this training. I am </a:t>
            </a:r>
            <a:r>
              <a:rPr lang="en-US" dirty="0" err="1"/>
              <a:t>xin</a:t>
            </a:r>
            <a:r>
              <a:rPr lang="en-US" dirty="0"/>
              <a:t> he from the complex systems simulation and optimization group. Today I am going to give the second part of the tutorial about using </a:t>
            </a:r>
            <a:r>
              <a:rPr lang="en-US" dirty="0" err="1"/>
              <a:t>comsol</a:t>
            </a:r>
            <a:r>
              <a:rPr lang="en-US" dirty="0"/>
              <a:t> on Kestrel. </a:t>
            </a:r>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144863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batch sweep, it uses multiple </a:t>
            </a:r>
            <a:r>
              <a:rPr lang="en-US" dirty="0" err="1"/>
              <a:t>comsol</a:t>
            </a:r>
            <a:r>
              <a:rPr lang="en-US" dirty="0"/>
              <a:t> batch instances, which means each parameter value is like a batch job, one parameter value fails the other can still run. Different from parameter sweep, batch sweep can only run on one node. If you want to submit model with batch sweep in batch mode, you need run it interactively. Once the job is done, one file will be saved for each parameter value, while the synchronize option can make all solutions be available in GUI for post processing.</a:t>
            </a:r>
          </a:p>
          <a:p>
            <a:endParaRPr lang="en-US" dirty="0"/>
          </a:p>
          <a:p>
            <a:r>
              <a:rPr lang="en-US" dirty="0"/>
              <a:t>For cluster sweep, it is only available with floating network license which is the type of license installed on Kestrel. It solves the model with different parameters in parallel. Each job can run on multiple nodes, but each node handle one parameter value at the same time.</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213825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summary, auxiliary sweep can not sweep parameters used to define geometry and mesh, while the other three can sweep any parameter.</a:t>
            </a:r>
          </a:p>
          <a:p>
            <a:endParaRPr lang="en-US" dirty="0"/>
          </a:p>
          <a:p>
            <a:r>
              <a:rPr lang="en-US" dirty="0"/>
              <a:t>All sweep types support parameter combinations;</a:t>
            </a:r>
          </a:p>
          <a:p>
            <a:endParaRPr lang="en-US" dirty="0"/>
          </a:p>
          <a:p>
            <a:r>
              <a:rPr lang="en-US" dirty="0"/>
              <a:t>Batch mode can run on only one node while the other three can run on multiple nodes.</a:t>
            </a:r>
          </a:p>
          <a:p>
            <a:endParaRPr lang="en-US" dirty="0"/>
          </a:p>
          <a:p>
            <a:r>
              <a:rPr lang="en-US" dirty="0"/>
              <a:t>Batch and cluster sweep use </a:t>
            </a:r>
            <a:r>
              <a:rPr lang="en-US" dirty="0" err="1"/>
              <a:t>nultiple</a:t>
            </a:r>
            <a:r>
              <a:rPr lang="en-US" dirty="0"/>
              <a:t> </a:t>
            </a:r>
            <a:r>
              <a:rPr lang="en-US" dirty="0" err="1"/>
              <a:t>comsol</a:t>
            </a:r>
            <a:r>
              <a:rPr lang="en-US" dirty="0"/>
              <a:t> batch instances while auxiliary and parametric sweep use one.</a:t>
            </a:r>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428531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It is worth to note that, batch or cluster sweep can combine with parameter and auxiliary sweep, parameter sweep can combine with auxiliary sweep, however, only one of batch or cluster sweep can exist in a model.</a:t>
            </a:r>
          </a:p>
          <a:p>
            <a:endParaRPr lang="en-US" dirty="0"/>
          </a:p>
          <a:p>
            <a:r>
              <a:rPr lang="en-US" dirty="0"/>
              <a:t>In addition, the scalability of all sweeps depend on models, the scaling performance of each model should be tested specifically.</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move forward to see how to define these sweep types one by one.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67418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parametric sweep, it can be added under the study. In the setting window you can specify the parameter you want to sweep. It supports combination of different parameters. For the all combinations, it will sweep over all parameter combinations, for example if you have 5 values for each of the two parameters, the all combinations including 25 cases while the specified combinations include only 5 cases.</a:t>
            </a:r>
          </a:p>
          <a:p>
            <a:endParaRPr lang="en-US" dirty="0"/>
          </a:p>
          <a:p>
            <a:r>
              <a:rPr lang="en-US" dirty="0"/>
              <a:t>The command to run </a:t>
            </a:r>
            <a:r>
              <a:rPr lang="en-US" dirty="0" err="1"/>
              <a:t>comsol</a:t>
            </a:r>
            <a:r>
              <a:rPr lang="en-US" dirty="0"/>
              <a:t> model with parametric sweep in batch mode is the same with that for regular </a:t>
            </a:r>
            <a:r>
              <a:rPr lang="en-US" dirty="0" err="1"/>
              <a:t>comsol</a:t>
            </a:r>
            <a:r>
              <a:rPr lang="en-US" dirty="0"/>
              <a:t> model as shown here. Here we are running the job using 2 nodes, 2 </a:t>
            </a:r>
            <a:r>
              <a:rPr lang="en-US" dirty="0" err="1"/>
              <a:t>mpi</a:t>
            </a:r>
            <a:r>
              <a:rPr lang="en-US" dirty="0"/>
              <a:t> ranks per node and 52 cores for each </a:t>
            </a:r>
            <a:r>
              <a:rPr lang="en-US" dirty="0" err="1"/>
              <a:t>mpi</a:t>
            </a:r>
            <a:r>
              <a:rPr lang="en-US" dirty="0"/>
              <a:t> rank. If you want to learn how to write the </a:t>
            </a:r>
            <a:r>
              <a:rPr lang="en-US" dirty="0" err="1"/>
              <a:t>sbatch</a:t>
            </a:r>
            <a:r>
              <a:rPr lang="en-US" dirty="0"/>
              <a:t> file to submit </a:t>
            </a:r>
            <a:r>
              <a:rPr lang="en-US" dirty="0" err="1"/>
              <a:t>comsol</a:t>
            </a:r>
            <a:r>
              <a:rPr lang="en-US" dirty="0"/>
              <a:t> job, please refer to our introductory tutorial.</a:t>
            </a:r>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1446696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auxiliary sweep, it can be defined in step. As similar as parametric sweep, the auxiliary sweep supports combination of different parameters. Remember that parameters used to define geometry and mesh can not be included in auxiliary sweep.</a:t>
            </a:r>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a:p>
        </p:txBody>
      </p:sp>
    </p:spTree>
    <p:extLst>
      <p:ext uri="{BB962C8B-B14F-4D97-AF65-F5344CB8AC3E}">
        <p14:creationId xmlns:p14="http://schemas.microsoft.com/office/powerpoint/2010/main" val="1367349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r>
              <a:rPr lang="en-US" b="0" i="0" dirty="0">
                <a:solidFill>
                  <a:srgbClr val="333333"/>
                </a:solidFill>
                <a:effectLst/>
                <a:latin typeface="Lato" panose="020F0502020204030204" pitchFamily="34" charset="0"/>
              </a:rPr>
              <a:t>By default, the Batch or cluster Sweep option is not visible. To enable it, right click study and click show more options, then select batch and cluster sweep.</a:t>
            </a: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127614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Batch sweep can be added to step, it also support combination of multiple parameters. If synchronize solution is enabled in batch sweep, all solutions will be available in the GUI as the same as parametric sweep, otherwise, each file will be generated for each parameter value and it is hard to do the postprocessing.</a:t>
            </a:r>
          </a:p>
        </p:txBody>
      </p:sp>
      <p:sp>
        <p:nvSpPr>
          <p:cNvPr id="4" name="Slide Number Placeholder 3"/>
          <p:cNvSpPr>
            <a:spLocks noGrp="1"/>
          </p:cNvSpPr>
          <p:nvPr>
            <p:ph type="sldNum" sz="quarter" idx="5"/>
          </p:nvPr>
        </p:nvSpPr>
        <p:spPr/>
        <p:txBody>
          <a:bodyPr/>
          <a:lstStyle/>
          <a:p>
            <a:fld id="{AF285793-58F2-5D45-93FF-B0076DA99FD1}" type="slidenum">
              <a:rPr lang="en-US" smtClean="0"/>
              <a:t>16</a:t>
            </a:fld>
            <a:endParaRPr lang="en-US"/>
          </a:p>
        </p:txBody>
      </p:sp>
    </p:spTree>
    <p:extLst>
      <p:ext uri="{BB962C8B-B14F-4D97-AF65-F5344CB8AC3E}">
        <p14:creationId xmlns:p14="http://schemas.microsoft.com/office/powerpoint/2010/main" val="2089337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Remember that, model with batch sweep can run on only one node. Also, if you want to run in batch mode, you must use interactive session instead of </a:t>
            </a:r>
            <a:r>
              <a:rPr lang="en-US" dirty="0" err="1"/>
              <a:t>submiting</a:t>
            </a:r>
            <a:r>
              <a:rPr lang="en-US" dirty="0"/>
              <a:t> the </a:t>
            </a:r>
            <a:r>
              <a:rPr lang="en-US" dirty="0" err="1"/>
              <a:t>sbatch</a:t>
            </a:r>
            <a:r>
              <a:rPr lang="en-US" dirty="0"/>
              <a:t> job. Let’s see how to submit a model with batch sweep in batch mode. Firstly, in the </a:t>
            </a:r>
            <a:r>
              <a:rPr lang="en-US" dirty="0" err="1"/>
              <a:t>gui</a:t>
            </a:r>
            <a:r>
              <a:rPr lang="en-US" dirty="0"/>
              <a:t>, you need specify the number of simultaneous jobs in batch sweep number of simultaneous jobs, then in study, job configurations batch number of cores, you can define how many cores will be used for each job.</a:t>
            </a:r>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3679900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Once the model is setup, you can login to kestrel. Then grab a compute node by using </a:t>
            </a:r>
            <a:r>
              <a:rPr lang="en-US" dirty="0" err="1"/>
              <a:t>salloc</a:t>
            </a:r>
            <a:r>
              <a:rPr lang="en-US" dirty="0"/>
              <a:t> command. Once the resource you requested is ready, we need change directory to where the model is saved, then load </a:t>
            </a:r>
            <a:r>
              <a:rPr lang="en-US" dirty="0" err="1"/>
              <a:t>comsol</a:t>
            </a:r>
            <a:r>
              <a:rPr lang="en-US" dirty="0"/>
              <a:t> module by running module load </a:t>
            </a:r>
            <a:r>
              <a:rPr lang="en-US" dirty="0" err="1"/>
              <a:t>comsol</a:t>
            </a:r>
            <a:r>
              <a:rPr lang="en-US" dirty="0"/>
              <a:t>, then we can submit the model using this command, Here you need replace the </a:t>
            </a:r>
            <a:r>
              <a:rPr lang="en-US" dirty="0" err="1"/>
              <a:t>inputfilename</a:t>
            </a:r>
            <a:r>
              <a:rPr lang="en-US" dirty="0"/>
              <a:t> with the name of model that you are going to submit, replace </a:t>
            </a:r>
            <a:r>
              <a:rPr lang="en-US" dirty="0" err="1"/>
              <a:t>outputfilename</a:t>
            </a:r>
            <a:r>
              <a:rPr lang="en-US" dirty="0"/>
              <a:t> by the name of file you want to save the computed model.</a:t>
            </a:r>
          </a:p>
          <a:p>
            <a:endParaRPr lang="en-US" dirty="0"/>
          </a:p>
          <a:p>
            <a:r>
              <a:rPr lang="en-US" dirty="0"/>
              <a:t>Here np is the number of cores used to control the batch process. The job is using np+n1*n2 cores.</a:t>
            </a:r>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2283791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Cluster sweep is similar to batch sweep but it requires floating network license and each sub job or model with different parameter value can run on multiple nodes.</a:t>
            </a:r>
          </a:p>
          <a:p>
            <a:endParaRPr lang="en-US" dirty="0"/>
          </a:p>
          <a:p>
            <a:r>
              <a:rPr lang="en-US" dirty="0"/>
              <a:t>The setting of cluster sweep is similar to that of batch sweep.</a:t>
            </a:r>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369649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training is the second part of our planned training series which consists of an introductory tutorial and an advanced tutorial. In the introductory tutorial, we talked about license of COMSOL on kestrel, using </a:t>
            </a:r>
            <a:r>
              <a:rPr lang="en-US" dirty="0" err="1"/>
              <a:t>comsol</a:t>
            </a:r>
            <a:r>
              <a:rPr lang="en-US" dirty="0"/>
              <a:t> graphic user interface and running </a:t>
            </a:r>
            <a:r>
              <a:rPr lang="en-US" dirty="0" err="1"/>
              <a:t>comsol</a:t>
            </a:r>
            <a:r>
              <a:rPr lang="en-US" dirty="0"/>
              <a:t> in batch mode on kestrel and the scaling performance of </a:t>
            </a:r>
            <a:r>
              <a:rPr lang="en-US" dirty="0" err="1"/>
              <a:t>comsol</a:t>
            </a:r>
            <a:r>
              <a:rPr lang="en-US" dirty="0"/>
              <a:t> on kestrel. If you are interested in this introductory training </a:t>
            </a:r>
            <a:r>
              <a:rPr lang="en-US" dirty="0" err="1"/>
              <a:t>bu</a:t>
            </a:r>
            <a:r>
              <a:rPr lang="en-US" dirty="0"/>
              <a:t> was not able to attend, you can fid the recording at this link. </a:t>
            </a:r>
          </a:p>
          <a:p>
            <a:endParaRPr lang="en-US" dirty="0"/>
          </a:p>
          <a:p>
            <a:r>
              <a:rPr lang="en-US" dirty="0"/>
              <a:t>For today’s advanced tutorial, we will cover several advanced operations including parametric study, equation-based simulation, and parameter estimation based on a fuel cell model.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3405858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Attention here, if the batch/cluster sweep is included in model, they will be ignored if you submit the job in batch mode. In order to include the batch/cluster sweep in batch mode, you need add a flag –mode desktop. For more information about parametric study in </a:t>
            </a:r>
            <a:r>
              <a:rPr lang="en-US" dirty="0" err="1"/>
              <a:t>comsol</a:t>
            </a:r>
            <a:r>
              <a:rPr lang="en-US" dirty="0"/>
              <a:t>, you can access the documentation through this link.</a:t>
            </a:r>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3052318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equation-based simulation. </a:t>
            </a:r>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196930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your specific problem, if the governing equation is not included in any module in COMSOL, or you need to implement complicated boundary conditions or constrains from experiments, you need run equation-based simulation. In this case, </a:t>
            </a:r>
            <a:r>
              <a:rPr lang="en-US" dirty="0" err="1"/>
              <a:t>comsol</a:t>
            </a:r>
            <a:r>
              <a:rPr lang="en-US" dirty="0"/>
              <a:t> is more like a PDE solver based on FEM. There is a </a:t>
            </a:r>
            <a:r>
              <a:rPr lang="en-US" dirty="0" err="1"/>
              <a:t>pde</a:t>
            </a:r>
            <a:r>
              <a:rPr lang="en-US" dirty="0"/>
              <a:t> interfaces under the mathematics module in </a:t>
            </a:r>
            <a:r>
              <a:rPr lang="en-US" dirty="0" err="1"/>
              <a:t>comsol</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32274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You can see in this image, the PDE interface specifies some common PDE, also, it supports defining general </a:t>
            </a:r>
            <a:r>
              <a:rPr lang="en-US" dirty="0" err="1"/>
              <a:t>pde</a:t>
            </a:r>
            <a:r>
              <a:rPr lang="en-US" dirty="0"/>
              <a:t> with this form. Here u is the variable, it can be scalar or vector for coupled </a:t>
            </a:r>
            <a:r>
              <a:rPr lang="en-US" dirty="0" err="1"/>
              <a:t>pdes</a:t>
            </a:r>
            <a:r>
              <a:rPr lang="en-US" dirty="0"/>
              <a:t>. Gama, f, e and d are functions of space coordinates, variable u and the space derivative of u. Once gamma, f ,e and d, are defined the form of PDE is defined. Then we need add boundary conditions.</a:t>
            </a:r>
          </a:p>
        </p:txBody>
      </p:sp>
      <p:sp>
        <p:nvSpPr>
          <p:cNvPr id="4" name="Slide Number Placeholder 3"/>
          <p:cNvSpPr>
            <a:spLocks noGrp="1"/>
          </p:cNvSpPr>
          <p:nvPr>
            <p:ph type="sldNum" sz="quarter" idx="5"/>
          </p:nvPr>
        </p:nvSpPr>
        <p:spPr/>
        <p:txBody>
          <a:bodyPr/>
          <a:lstStyle/>
          <a:p>
            <a:fld id="{AF285793-58F2-5D45-93FF-B0076DA99FD1}" type="slidenum">
              <a:rPr lang="en-US" smtClean="0"/>
              <a:t>23</a:t>
            </a:fld>
            <a:endParaRPr lang="en-US"/>
          </a:p>
        </p:txBody>
      </p:sp>
    </p:spTree>
    <p:extLst>
      <p:ext uri="{BB962C8B-B14F-4D97-AF65-F5344CB8AC3E}">
        <p14:creationId xmlns:p14="http://schemas.microsoft.com/office/powerpoint/2010/main" val="2495042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boundary conditions, the general form is like this, where n is the normal vector, g q are functions of space coordinates, variable u and space derivative of u. Also, you can define any types of constrains by defining the expression of function R explicitly.  In order to define these expressions, we need refer to the built-in operators which can be found 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2133646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move forward to parameter estimation. </a:t>
            </a:r>
          </a:p>
        </p:txBody>
      </p:sp>
      <p:sp>
        <p:nvSpPr>
          <p:cNvPr id="4" name="Slide Number Placeholder 3"/>
          <p:cNvSpPr>
            <a:spLocks noGrp="1"/>
          </p:cNvSpPr>
          <p:nvPr>
            <p:ph type="sldNum" sz="quarter" idx="5"/>
          </p:nvPr>
        </p:nvSpPr>
        <p:spPr/>
        <p:txBody>
          <a:bodyPr/>
          <a:lstStyle/>
          <a:p>
            <a:fld id="{AF285793-58F2-5D45-93FF-B0076DA99FD1}" type="slidenum">
              <a:rPr lang="en-US" smtClean="0"/>
              <a:t>25</a:t>
            </a:fld>
            <a:endParaRPr lang="en-US"/>
          </a:p>
        </p:txBody>
      </p:sp>
    </p:spTree>
    <p:extLst>
      <p:ext uri="{BB962C8B-B14F-4D97-AF65-F5344CB8AC3E}">
        <p14:creationId xmlns:p14="http://schemas.microsoft.com/office/powerpoint/2010/main" val="1224693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numerical simulations, we typically build the model, provide all parameters and get results. However, under certain situations, one or more parameters are unknown in our model, and they are hard to be measured directly by experiments. In this case, we need run inverse modeling, in which we predict the unknown parameters based on data from experiments or literature. In </a:t>
            </a:r>
            <a:r>
              <a:rPr lang="en-US" dirty="0" err="1"/>
              <a:t>comsol</a:t>
            </a:r>
            <a:r>
              <a:rPr lang="en-US" dirty="0"/>
              <a:t>, there is a node called parameter estimation to fulfill these needs. Also the optimization module provides the way to handle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1385241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run this parameter estimation using the parameter estimation node, we need set up the model as usual, give an arbitrary number to the unknown parameter, add the parameter estimation node under step, then import experiments data.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4096144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Assume we want to estimate the exchange current density at anode based on </a:t>
            </a:r>
            <a:r>
              <a:rPr lang="en-US" dirty="0" err="1"/>
              <a:t>i</a:t>
            </a:r>
            <a:r>
              <a:rPr lang="en-US" dirty="0"/>
              <a:t>-v curve data. As we are sweeping the potential in the model, so the potential in first column of the imported file is variable, the predicted current density in second column is value.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3730491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we need Specify which parameter you want to estimate. Here is i0_anode for our case. Give an initial value lower, and upper bounds for this parameter. Based on documentation, the scale should be set as similar as maximum of the absolute of lower or upper bound. Then select method and set the solver, the parameter estimation node is all set. By compute the model, an estimation of the parameter will be provided.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335466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Here is a more detailed outline of today’s tutorial, we will talk about the hydrogen fuel cell module, parametric study based on parametric sweep, auxiliary sweep, batch sweep, or cluster sweep, equation-based simulation using general </a:t>
            </a:r>
            <a:r>
              <a:rPr lang="en-US" sz="1200" dirty="0" err="1">
                <a:latin typeface="Times New Roman" panose="02020603050405020304" pitchFamily="18" charset="0"/>
                <a:cs typeface="Times New Roman" panose="02020603050405020304" pitchFamily="18" charset="0"/>
              </a:rPr>
              <a:t>pde</a:t>
            </a:r>
            <a:r>
              <a:rPr lang="en-US" sz="1200" dirty="0">
                <a:latin typeface="Times New Roman" panose="02020603050405020304" pitchFamily="18" charset="0"/>
                <a:cs typeface="Times New Roman" panose="02020603050405020304" pitchFamily="18" charset="0"/>
              </a:rPr>
              <a:t> node in mathematics module, parameter estimation based on experimental results using parameter estimation node or optimization module, At the end, I will give a demo which would cover most stuff in first four sections. The slides and models used in demo section are available on </a:t>
            </a:r>
            <a:r>
              <a:rPr lang="en-US" sz="1200" dirty="0" err="1">
                <a:latin typeface="Times New Roman" panose="02020603050405020304" pitchFamily="18" charset="0"/>
                <a:cs typeface="Times New Roman" panose="02020603050405020304" pitchFamily="18" charset="0"/>
              </a:rPr>
              <a:t>Github</a:t>
            </a:r>
            <a:r>
              <a:rPr lang="en-US" sz="1200" dirty="0">
                <a:latin typeface="Times New Roman" panose="02020603050405020304" pitchFamily="18" charset="0"/>
                <a:cs typeface="Times New Roman" panose="02020603050405020304" pitchFamily="18" charset="0"/>
              </a:rPr>
              <a:t> and you can access through </a:t>
            </a:r>
            <a:r>
              <a:rPr lang="en-US" sz="1200">
                <a:latin typeface="Times New Roman" panose="02020603050405020304" pitchFamily="18" charset="0"/>
                <a:cs typeface="Times New Roman" panose="02020603050405020304" pitchFamily="18" charset="0"/>
              </a:rPr>
              <a:t>this link.</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3</a:t>
            </a:fld>
            <a:endParaRPr lang="en-US"/>
          </a:p>
        </p:txBody>
      </p:sp>
    </p:spTree>
    <p:extLst>
      <p:ext uri="{BB962C8B-B14F-4D97-AF65-F5344CB8AC3E}">
        <p14:creationId xmlns:p14="http://schemas.microsoft.com/office/powerpoint/2010/main" val="636911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want To run parameter estimation using optimization module, you also need set up the model as usual, give an arbitrary number to the unknown parameter, add the general optimization physics,  then add the global least-squares objective in which experimental data will be read 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30</a:t>
            </a:fld>
            <a:endParaRPr lang="en-US"/>
          </a:p>
        </p:txBody>
      </p:sp>
    </p:spTree>
    <p:extLst>
      <p:ext uri="{BB962C8B-B14F-4D97-AF65-F5344CB8AC3E}">
        <p14:creationId xmlns:p14="http://schemas.microsoft.com/office/powerpoint/2010/main" val="2032786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Under the global least-squares objective, we need add parameter column to indicate that the first column is variable. Then a value column to state that the second column is measured value that need to be matched.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449157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the last step is to add optimization step under study, in this step, we need specify the parameter we want to estimate, then select method and set the solver. The running of this optimization step will return the estimated parameter.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39671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order to give you a better understanding about how to use these functions, I would like to give a demo. First, let’s look into a simple proton exchange fuel cell model.</a:t>
            </a:r>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2240287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That’ pretty much the tutorial for today, if you want to learn more about the functions we talked about, you can refer to the documentation through these links.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34</a:t>
            </a:fld>
            <a:endParaRPr lang="en-US"/>
          </a:p>
        </p:txBody>
      </p:sp>
    </p:spTree>
    <p:extLst>
      <p:ext uri="{BB962C8B-B14F-4D97-AF65-F5344CB8AC3E}">
        <p14:creationId xmlns:p14="http://schemas.microsoft.com/office/powerpoint/2010/main" val="2422164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In addition, if you want to learn more about kestrel, you can refer to these resources Or submit a ticket to </a:t>
            </a:r>
            <a:r>
              <a:rPr lang="en-US" sz="1200" dirty="0" err="1">
                <a:latin typeface="Times New Roman" panose="02020603050405020304" pitchFamily="18" charset="0"/>
                <a:cs typeface="Times New Roman" panose="02020603050405020304" pitchFamily="18" charset="0"/>
              </a:rPr>
              <a:t>hpc-help@nrel.gov</a:t>
            </a:r>
            <a:r>
              <a:rPr lang="en-US" sz="1200" dirty="0">
                <a:latin typeface="Times New Roman" panose="02020603050405020304" pitchFamily="18" charset="0"/>
                <a:cs typeface="Times New Roman" panose="02020603050405020304" pitchFamily="18" charset="0"/>
              </a:rPr>
              <a:t> and we can help you to figure things out.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2445226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By the way, the slide of this training and the recording will be posted to a </a:t>
            </a:r>
            <a:r>
              <a:rPr lang="en-US" sz="1200" dirty="0" err="1">
                <a:latin typeface="Times New Roman" panose="02020603050405020304" pitchFamily="18" charset="0"/>
                <a:cs typeface="Times New Roman" panose="02020603050405020304" pitchFamily="18" charset="0"/>
              </a:rPr>
              <a:t>github</a:t>
            </a:r>
            <a:r>
              <a:rPr lang="en-US" sz="1200" dirty="0">
                <a:latin typeface="Times New Roman" panose="02020603050405020304" pitchFamily="18" charset="0"/>
                <a:cs typeface="Times New Roman" panose="02020603050405020304" pitchFamily="18" charset="0"/>
              </a:rPr>
              <a:t> repo and you can access it through this link.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1369011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have for this tutorial. Thank you for your attention. I am open to answer any questions you may have.</a:t>
            </a:r>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195828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All right, let’s get started with the fuel cell module. </a:t>
            </a: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127252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altLang="zh-CN" sz="1200" dirty="0">
                <a:latin typeface="Times New Roman" panose="02020603050405020304" pitchFamily="18" charset="0"/>
                <a:cs typeface="Times New Roman" panose="02020603050405020304" pitchFamily="18" charset="0"/>
              </a:rPr>
              <a:t>Since</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comsol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5.6,</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there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is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specific</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module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called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hydrogen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fuel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cell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module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under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electrochemistry</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module. The hydrogen fuel cell module</a:t>
            </a:r>
            <a:r>
              <a:rPr lang="en-US" sz="1200" dirty="0">
                <a:latin typeface="Times New Roman" panose="02020603050405020304" pitchFamily="18" charset="0"/>
                <a:cs typeface="Times New Roman" panose="02020603050405020304" pitchFamily="18" charset="0"/>
              </a:rPr>
              <a:t> integrates </a:t>
            </a:r>
            <a:r>
              <a:rPr lang="en-US" altLang="zh-CN" sz="1200" dirty="0">
                <a:latin typeface="Times New Roman" panose="02020603050405020304" pitchFamily="18" charset="0"/>
                <a:cs typeface="Times New Roman" panose="02020603050405020304" pitchFamily="18" charset="0"/>
              </a:rPr>
              <a:t>electrochemistry;</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thermal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dynamics;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mass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transfer,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multiphase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flow;</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and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heat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transfer. In this module, several types of fuel cell are included such as proton exchange fuel cell, hydroxide exchange fuel cell, molten </a:t>
            </a:r>
            <a:r>
              <a:rPr lang="en-US" altLang="zh-CN" sz="1200" dirty="0" err="1">
                <a:latin typeface="Times New Roman" panose="02020603050405020304" pitchFamily="18" charset="0"/>
                <a:cs typeface="Times New Roman" panose="02020603050405020304" pitchFamily="18" charset="0"/>
              </a:rPr>
              <a:t>carnonate</a:t>
            </a:r>
            <a:r>
              <a:rPr lang="en-US" altLang="zh-CN" sz="1200" dirty="0">
                <a:latin typeface="Times New Roman" panose="02020603050405020304" pitchFamily="18" charset="0"/>
                <a:cs typeface="Times New Roman" panose="02020603050405020304" pitchFamily="18" charset="0"/>
              </a:rPr>
              <a:t> fuel cell, solid oxide fuel cell, and generic fuel cell. Let’s look into the proton exchange module.</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0" indent="0">
              <a:buFontTx/>
              <a:buNone/>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32492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dirty="0"/>
              <a:t>Once the proton exchange fuel cell module is added, some nodes are included by default. Including electrolyte </a:t>
            </a:r>
            <a:r>
              <a:rPr lang="en-US" dirty="0" err="1"/>
              <a:t>ohase</a:t>
            </a:r>
            <a:r>
              <a:rPr lang="en-US" dirty="0"/>
              <a:t>, electronic conducting phase, Hydrogen and oxygen phase. Then you need to add the membrane node, anode, and cathode to the model and define the material properties and other parameters in each nodes. For more complex modeling, you can combine it with fluid simulation, and heat transfer. We will show how to build a simple fuel cell model in the demo section.</a:t>
            </a:r>
            <a:endParaRPr lang="en-US" altLang="zh-CN" sz="1200" dirty="0">
              <a:latin typeface="Times New Roman" panose="02020603050405020304" pitchFamily="18" charset="0"/>
              <a:cs typeface="Times New Roman" panose="02020603050405020304" pitchFamily="18" charset="0"/>
            </a:endParaRPr>
          </a:p>
          <a:p>
            <a:pPr marL="0" indent="0">
              <a:buFontTx/>
              <a:buNone/>
            </a:pPr>
            <a:endParaRPr lang="en-US" altLang="zh-CN" sz="1200" dirty="0">
              <a:latin typeface="Times New Roman" panose="02020603050405020304" pitchFamily="18" charset="0"/>
              <a:cs typeface="Times New Roman" panose="02020603050405020304" pitchFamily="18" charset="0"/>
            </a:endParaRPr>
          </a:p>
          <a:p>
            <a:pPr marL="0" indent="0">
              <a:buFontTx/>
              <a:buNone/>
            </a:pPr>
            <a:endParaRPr lang="en-US" altLang="zh-CN"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75909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move to the parametric study. </a:t>
            </a: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82061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Parametric study is important for fuel cell design. Typically, we want the fuel cell works with maximum output power, to do that, we need know how different parameters impact the </a:t>
            </a:r>
            <a:r>
              <a:rPr lang="en-US" dirty="0" err="1"/>
              <a:t>i</a:t>
            </a:r>
            <a:r>
              <a:rPr lang="en-US" dirty="0"/>
              <a:t>-v curve. The left figure show how the size of the fuel cell and the potential affect the current density. Basically, the generation of each </a:t>
            </a:r>
            <a:r>
              <a:rPr lang="en-US" dirty="0" err="1"/>
              <a:t>i</a:t>
            </a:r>
            <a:r>
              <a:rPr lang="en-US" dirty="0"/>
              <a:t>-v curve as shown in the right figure requires parametric study in which we sweep different output voltage or current density. </a:t>
            </a:r>
          </a:p>
          <a:p>
            <a:endParaRPr lang="en-US" dirty="0"/>
          </a:p>
          <a:p>
            <a:r>
              <a:rPr lang="en-US" dirty="0"/>
              <a:t>In </a:t>
            </a:r>
            <a:r>
              <a:rPr lang="en-US" dirty="0" err="1"/>
              <a:t>comsol</a:t>
            </a:r>
            <a:r>
              <a:rPr lang="en-US" dirty="0"/>
              <a:t>, we can conduct this parametric study in four ways: parametric sweep, auxiliary sweep, batch sweep, and cluster sweep.</a:t>
            </a:r>
          </a:p>
          <a:p>
            <a:r>
              <a:rPr lang="en-US" dirty="0"/>
              <a:t> </a:t>
            </a:r>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300567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is a summary about the difference of different parametric study methods. For the parametric sweep, it can sweep any parameters including material properties, boundary conditions, and parameter used to define geometry and mesh. When the distributed parameter sweep option is enabled, it can run parallelly where each </a:t>
            </a:r>
            <a:r>
              <a:rPr lang="en-US" dirty="0" err="1"/>
              <a:t>mpi</a:t>
            </a:r>
            <a:r>
              <a:rPr lang="en-US" dirty="0"/>
              <a:t> works on one parameter value.</a:t>
            </a:r>
          </a:p>
          <a:p>
            <a:endParaRPr lang="en-US" dirty="0"/>
          </a:p>
          <a:p>
            <a:r>
              <a:rPr lang="en-US" dirty="0"/>
              <a:t>For auxiliary sweep it cannot sweep parameters used to define geometry and mesh. It can also run parallelly when distributed parameter solver is activated. Typically, the auxiliary sweep runs faster than parametric sweep as it use results from last parameter value.</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9</a:t>
            </a:fld>
            <a:endParaRPr lang="en-US"/>
          </a:p>
        </p:txBody>
      </p:sp>
    </p:spTree>
    <p:extLst>
      <p:ext uri="{BB962C8B-B14F-4D97-AF65-F5344CB8AC3E}">
        <p14:creationId xmlns:p14="http://schemas.microsoft.com/office/powerpoint/2010/main" val="1492631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2879894" y="2780783"/>
            <a:ext cx="316444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2802733" y="2961486"/>
            <a:ext cx="3242072" cy="1101551"/>
          </a:xfrm>
        </p:spPr>
        <p:txBody>
          <a:bodyPr>
            <a:noAutofit/>
          </a:bodyPr>
          <a:lstStyle>
            <a:lvl1pPr marL="0" indent="0">
              <a:spcBef>
                <a:spcPts val="400"/>
              </a:spcBef>
              <a:buNone/>
              <a:defRPr sz="18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2811757" y="1252017"/>
            <a:ext cx="3233048" cy="1348326"/>
          </a:xfrm>
          <a:noFill/>
        </p:spPr>
        <p:txBody>
          <a:bodyPr anchor="b" anchorCtr="0"/>
          <a:lstStyle>
            <a:lvl1pPr algn="l">
              <a:defRPr>
                <a:solidFill>
                  <a:schemeClr val="tx1"/>
                </a:solidFill>
              </a:defRPr>
            </a:lvl1pPr>
          </a:lstStyle>
          <a:p>
            <a:pPr lvl="0"/>
            <a:r>
              <a:rPr lang="en-US" dirty="0"/>
              <a:t>Title</a:t>
            </a:r>
          </a:p>
        </p:txBody>
      </p:sp>
      <p:pic>
        <p:nvPicPr>
          <p:cNvPr id="6" name="Graphic 5">
            <a:extLst>
              <a:ext uri="{FF2B5EF4-FFF2-40B4-BE49-F238E27FC236}">
                <a16:creationId xmlns:a16="http://schemas.microsoft.com/office/drawing/2014/main" id="{B3697F4E-75B3-48E1-B62B-CAFBE09D4D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42901" y="1"/>
            <a:ext cx="6177643" cy="907142"/>
          </a:xfrm>
        </p:spPr>
        <p:txBody>
          <a:bodyPr/>
          <a:lstStyle/>
          <a:p>
            <a:r>
              <a:rPr lang="en-US"/>
              <a:t>Simple Slide</a:t>
            </a:r>
          </a:p>
        </p:txBody>
      </p:sp>
      <p:sp>
        <p:nvSpPr>
          <p:cNvPr id="6" name="TextBox 5">
            <a:extLst>
              <a:ext uri="{FF2B5EF4-FFF2-40B4-BE49-F238E27FC236}">
                <a16:creationId xmlns:a16="http://schemas.microsoft.com/office/drawing/2014/main" id="{26237CF6-BB23-4D97-855C-F8C225AF4C49}"/>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48500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342901" y="1125541"/>
            <a:ext cx="3857625"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342901" y="3"/>
            <a:ext cx="4452257" cy="907143"/>
          </a:xfrm>
        </p:spPr>
        <p:txBody>
          <a:bodyPr/>
          <a:lstStyle/>
          <a:p>
            <a:r>
              <a:rPr lang="en-US" dirty="0"/>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464296" y="1125541"/>
            <a:ext cx="2050805" cy="3180455"/>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4464844" y="4386263"/>
            <a:ext cx="2050256" cy="360362"/>
          </a:xfrm>
        </p:spPr>
        <p:txBody>
          <a:bodyPr lIns="0" tIns="0" rIns="0" bIns="0">
            <a:noAutofit/>
          </a:bodyPr>
          <a:lstStyle>
            <a:lvl1pPr marL="0" indent="0">
              <a:buNone/>
              <a:defRPr sz="600" i="1">
                <a:solidFill>
                  <a:schemeClr val="accent6"/>
                </a:solidFill>
              </a:defRPr>
            </a:lvl1pPr>
            <a:lvl2pPr marL="233357" indent="0">
              <a:buNone/>
              <a:defRPr sz="800"/>
            </a:lvl2pPr>
            <a:lvl3pPr marL="458775" indent="0">
              <a:buNone/>
              <a:defRPr sz="800"/>
            </a:lvl3pPr>
            <a:lvl4pPr marL="688957" indent="0">
              <a:buNone/>
              <a:defRPr sz="800"/>
            </a:lvl4pPr>
            <a:lvl5pPr marL="914377" indent="0">
              <a:buNone/>
              <a:defRPr sz="800"/>
            </a:lvl5pPr>
          </a:lstStyle>
          <a:p>
            <a:pPr lvl="0"/>
            <a:r>
              <a:rPr lang="en-US" dirty="0"/>
              <a:t>Photo/Image Credit</a:t>
            </a:r>
          </a:p>
        </p:txBody>
      </p:sp>
      <p:sp>
        <p:nvSpPr>
          <p:cNvPr id="8" name="TextBox 7">
            <a:extLst>
              <a:ext uri="{FF2B5EF4-FFF2-40B4-BE49-F238E27FC236}">
                <a16:creationId xmlns:a16="http://schemas.microsoft.com/office/drawing/2014/main" id="{0CD176C0-9851-4A47-AC66-592F157150D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5707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342900" y="395288"/>
            <a:ext cx="30861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34290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243459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452628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3574074" y="395098"/>
            <a:ext cx="2941026"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342900" y="4371978"/>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2435067" y="4365917"/>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4537710" y="4371978"/>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4" name="TextBox 13">
            <a:extLst>
              <a:ext uri="{FF2B5EF4-FFF2-40B4-BE49-F238E27FC236}">
                <a16:creationId xmlns:a16="http://schemas.microsoft.com/office/drawing/2014/main" id="{532DE798-ABBE-4B7B-B08B-28CF21BB4A5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045453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42902" y="2148571"/>
            <a:ext cx="6090047"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77E2118C-7807-4AAE-99B8-DAD8987096E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278570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427753" y="2780783"/>
            <a:ext cx="343123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6"/>
            <a:ext cx="3511566" cy="1101551"/>
          </a:xfrm>
        </p:spPr>
        <p:txBody>
          <a:bodyPr>
            <a:noAutofit/>
          </a:bodyPr>
          <a:lstStyle>
            <a:lvl1pPr marL="0" indent="0">
              <a:spcBef>
                <a:spcPts val="400"/>
              </a:spcBef>
              <a:buNone/>
              <a:defRPr sz="18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338813" y="1252017"/>
            <a:ext cx="3520173" cy="1358834"/>
          </a:xfrm>
          <a:noFill/>
        </p:spPr>
        <p:txBody>
          <a:bodyPr tIns="45720" anchor="b" anchorCtr="0"/>
          <a:lstStyle>
            <a:lvl1pPr algn="l">
              <a:defRPr>
                <a:solidFill>
                  <a:schemeClr val="tx1"/>
                </a:solidFill>
              </a:defRPr>
            </a:lvl1pPr>
          </a:lstStyle>
          <a:p>
            <a:pPr lvl="0"/>
            <a:r>
              <a:rPr lang="en-US" dirty="0"/>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6858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Connector 3"/>
          <p:cNvCxnSpPr/>
          <p:nvPr userDrawn="1"/>
        </p:nvCxnSpPr>
        <p:spPr>
          <a:xfrm>
            <a:off x="427753" y="2780783"/>
            <a:ext cx="343123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6"/>
            <a:ext cx="3499818" cy="1101551"/>
          </a:xfrm>
        </p:spPr>
        <p:txBody>
          <a:bodyPr>
            <a:noAutofit/>
          </a:bodyPr>
          <a:lstStyle>
            <a:lvl1pPr marL="0" indent="0">
              <a:spcBef>
                <a:spcPts val="400"/>
              </a:spcBef>
              <a:buNone/>
              <a:defRPr sz="1800" baseline="0">
                <a:solidFill>
                  <a:srgbClr val="FFFFFF"/>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350591" y="1252017"/>
            <a:ext cx="3508396" cy="1358834"/>
          </a:xfrm>
          <a:noFill/>
        </p:spPr>
        <p:txBody>
          <a:bodyPr tIns="45720" anchor="b" anchorCtr="0"/>
          <a:lstStyle>
            <a:lvl1pPr algn="l">
              <a:defRPr>
                <a:solidFill>
                  <a:schemeClr val="bg1"/>
                </a:solidFill>
              </a:defRPr>
            </a:lvl1pPr>
          </a:lstStyle>
          <a:p>
            <a:pPr lvl="0"/>
            <a:r>
              <a:rPr lang="en-US" dirty="0"/>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858000" cy="5143500"/>
          </a:xfrm>
          <a:solidFill>
            <a:schemeClr val="bg1">
              <a:lumMod val="95000"/>
            </a:schemeClr>
          </a:solidFill>
        </p:spPr>
        <p:txBody>
          <a:bodyPr/>
          <a:lstStyle>
            <a:lvl1pPr marL="0" indent="0" algn="ctr">
              <a:buNone/>
              <a:defRPr baseline="0"/>
            </a:lvl1pPr>
          </a:lstStyle>
          <a:p>
            <a:r>
              <a:rPr lang="en-US" dirty="0"/>
              <a:t>Insert a large image here</a:t>
            </a:r>
          </a:p>
        </p:txBody>
      </p:sp>
      <p:sp>
        <p:nvSpPr>
          <p:cNvPr id="6" name="Text Placeholder 5"/>
          <p:cNvSpPr>
            <a:spLocks noGrp="1"/>
          </p:cNvSpPr>
          <p:nvPr>
            <p:ph type="body" sz="quarter" idx="11" hasCustomPrompt="1"/>
          </p:nvPr>
        </p:nvSpPr>
        <p:spPr>
          <a:xfrm>
            <a:off x="1" y="1590675"/>
            <a:ext cx="54006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Key Messaging Slide One</a:t>
            </a:r>
          </a:p>
        </p:txBody>
      </p:sp>
      <p:sp>
        <p:nvSpPr>
          <p:cNvPr id="7" name="Text Placeholder 5"/>
          <p:cNvSpPr>
            <a:spLocks noGrp="1"/>
          </p:cNvSpPr>
          <p:nvPr>
            <p:ph type="body" sz="quarter" idx="12" hasCustomPrompt="1"/>
          </p:nvPr>
        </p:nvSpPr>
        <p:spPr>
          <a:xfrm>
            <a:off x="0" y="2281663"/>
            <a:ext cx="3636697"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0"/>
            <a:ext cx="2407304" cy="1699456"/>
          </a:xfrm>
        </p:spPr>
        <p:txBody>
          <a:bodyPr/>
          <a:lstStyle/>
          <a:p>
            <a:r>
              <a:rPr lang="en-US" dirty="0"/>
              <a:t>Data Slide: </a:t>
            </a:r>
            <a:br>
              <a:rPr lang="en-US" dirty="0"/>
            </a:br>
            <a:r>
              <a:rPr lang="en-US" dirty="0"/>
              <a:t>Keep Title Concise</a:t>
            </a:r>
          </a:p>
        </p:txBody>
      </p:sp>
      <p:sp>
        <p:nvSpPr>
          <p:cNvPr id="5" name="Chart Placeholder 6"/>
          <p:cNvSpPr>
            <a:spLocks noGrp="1"/>
          </p:cNvSpPr>
          <p:nvPr>
            <p:ph type="chart" sz="quarter" idx="11" hasCustomPrompt="1"/>
          </p:nvPr>
        </p:nvSpPr>
        <p:spPr>
          <a:xfrm>
            <a:off x="351235" y="2081083"/>
            <a:ext cx="1412654"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5222701" y="2081083"/>
            <a:ext cx="1412654"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3574446" y="2081083"/>
            <a:ext cx="1412654"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1963546" y="2081083"/>
            <a:ext cx="1412654"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351809" y="3664284"/>
            <a:ext cx="1412081" cy="795338"/>
          </a:xfrm>
        </p:spPr>
        <p:txBody>
          <a:bodyPr>
            <a:normAutofit/>
          </a:bodyPr>
          <a:lstStyle>
            <a:lvl1pPr>
              <a:defRPr sz="14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1963546" y="3664284"/>
            <a:ext cx="1412081" cy="795338"/>
          </a:xfrm>
        </p:spPr>
        <p:txBody>
          <a:bodyPr>
            <a:normAutofit/>
          </a:bodyPr>
          <a:lstStyle>
            <a:lvl1pPr>
              <a:defRPr sz="14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3610391" y="3664284"/>
            <a:ext cx="1412081" cy="795338"/>
          </a:xfrm>
        </p:spPr>
        <p:txBody>
          <a:bodyPr>
            <a:normAutofit/>
          </a:bodyPr>
          <a:lstStyle>
            <a:lvl1pPr>
              <a:defRPr sz="14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3058717" y="413132"/>
            <a:ext cx="3576638"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5222701" y="3664284"/>
            <a:ext cx="1412654" cy="795338"/>
          </a:xfrm>
        </p:spPr>
        <p:txBody>
          <a:bodyPr>
            <a:noAutofit/>
          </a:bodyPr>
          <a:lstStyle>
            <a:lvl1pPr>
              <a:defRPr sz="14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BAB159E4-8236-4B9C-BF7B-B4D54F4C85E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332969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6858000" cy="5143500"/>
          </a:xfrm>
        </p:spPr>
        <p:txBody>
          <a:bodyPr>
            <a:normAutofit/>
          </a:bodyPr>
          <a:lstStyle>
            <a:lvl1pPr marL="0" indent="0" algn="r">
              <a:buNone/>
              <a:defRPr sz="1800"/>
            </a:lvl1pPr>
          </a:lstStyle>
          <a:p>
            <a:r>
              <a:rPr lang="en-US" dirty="0"/>
              <a:t>Insert a large image here</a:t>
            </a:r>
          </a:p>
        </p:txBody>
      </p:sp>
      <p:sp>
        <p:nvSpPr>
          <p:cNvPr id="16" name="Text Placeholder 6"/>
          <p:cNvSpPr>
            <a:spLocks noGrp="1"/>
          </p:cNvSpPr>
          <p:nvPr>
            <p:ph type="body" sz="quarter" idx="40"/>
          </p:nvPr>
        </p:nvSpPr>
        <p:spPr>
          <a:xfrm>
            <a:off x="0" y="2561215"/>
            <a:ext cx="6858000" cy="198312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342901" y="0"/>
            <a:ext cx="2410133" cy="1704258"/>
          </a:xfrm>
        </p:spPr>
        <p:txBody>
          <a:bodyPr/>
          <a:lstStyle/>
          <a:p>
            <a:r>
              <a:rPr lang="en-US"/>
              <a:t>Messaging + Blue Infographic Content</a:t>
            </a:r>
          </a:p>
        </p:txBody>
      </p:sp>
      <p:sp>
        <p:nvSpPr>
          <p:cNvPr id="33" name="Picture Placeholder 24"/>
          <p:cNvSpPr>
            <a:spLocks noGrp="1"/>
          </p:cNvSpPr>
          <p:nvPr>
            <p:ph type="pic" sz="quarter" idx="50" hasCustomPrompt="1"/>
          </p:nvPr>
        </p:nvSpPr>
        <p:spPr>
          <a:xfrm>
            <a:off x="406112"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6" name="Text Placeholder 17"/>
          <p:cNvSpPr>
            <a:spLocks noGrp="1"/>
          </p:cNvSpPr>
          <p:nvPr>
            <p:ph type="body" sz="quarter" idx="48" hasCustomPrompt="1"/>
          </p:nvPr>
        </p:nvSpPr>
        <p:spPr>
          <a:xfrm>
            <a:off x="5502453"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424174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4" name="Text Placeholder 17"/>
          <p:cNvSpPr>
            <a:spLocks noGrp="1"/>
          </p:cNvSpPr>
          <p:nvPr>
            <p:ph type="body" sz="quarter" idx="46" hasCustomPrompt="1"/>
          </p:nvPr>
        </p:nvSpPr>
        <p:spPr>
          <a:xfrm>
            <a:off x="4241746"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2" name="Text Placeholder 17"/>
          <p:cNvSpPr>
            <a:spLocks noGrp="1"/>
          </p:cNvSpPr>
          <p:nvPr>
            <p:ph type="body" sz="quarter" idx="44" hasCustomPrompt="1"/>
          </p:nvPr>
        </p:nvSpPr>
        <p:spPr>
          <a:xfrm>
            <a:off x="2948358"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0" name="Text Placeholder 17"/>
          <p:cNvSpPr>
            <a:spLocks noGrp="1"/>
          </p:cNvSpPr>
          <p:nvPr>
            <p:ph type="body" sz="quarter" idx="42" hasCustomPrompt="1"/>
          </p:nvPr>
        </p:nvSpPr>
        <p:spPr>
          <a:xfrm>
            <a:off x="1646154"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351235" y="3105151"/>
            <a:ext cx="1002506" cy="611242"/>
          </a:xfrm>
        </p:spPr>
        <p:txBody>
          <a:bodyPr lIns="0" tIns="0" rIns="0" bIns="0">
            <a:noAutofit/>
          </a:bodyPr>
          <a:lstStyle>
            <a:lvl1pPr marL="0" indent="0" algn="ctr">
              <a:buNone/>
              <a:defRPr sz="16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351235" y="3793136"/>
            <a:ext cx="1002506"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31" name="Picture Placeholder 24">
            <a:extLst>
              <a:ext uri="{FF2B5EF4-FFF2-40B4-BE49-F238E27FC236}">
                <a16:creationId xmlns:a16="http://schemas.microsoft.com/office/drawing/2014/main" id="{4C6B10F4-90DA-4819-B5A9-71B89E7BA3B3}"/>
              </a:ext>
            </a:extLst>
          </p:cNvPr>
          <p:cNvSpPr>
            <a:spLocks noGrp="1"/>
          </p:cNvSpPr>
          <p:nvPr>
            <p:ph type="pic" sz="quarter" idx="57" hasCustomPrompt="1"/>
          </p:nvPr>
        </p:nvSpPr>
        <p:spPr>
          <a:xfrm>
            <a:off x="1705683"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4" name="Picture Placeholder 24">
            <a:extLst>
              <a:ext uri="{FF2B5EF4-FFF2-40B4-BE49-F238E27FC236}">
                <a16:creationId xmlns:a16="http://schemas.microsoft.com/office/drawing/2014/main" id="{8C1E7CEB-D174-4ABF-838D-5CB1D71D7FEB}"/>
              </a:ext>
            </a:extLst>
          </p:cNvPr>
          <p:cNvSpPr>
            <a:spLocks noGrp="1"/>
          </p:cNvSpPr>
          <p:nvPr>
            <p:ph type="pic" sz="quarter" idx="58" hasCustomPrompt="1"/>
          </p:nvPr>
        </p:nvSpPr>
        <p:spPr>
          <a:xfrm>
            <a:off x="3014779"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9" name="Picture Placeholder 24">
            <a:extLst>
              <a:ext uri="{FF2B5EF4-FFF2-40B4-BE49-F238E27FC236}">
                <a16:creationId xmlns:a16="http://schemas.microsoft.com/office/drawing/2014/main" id="{2A3B5D5A-CD3B-4676-B6FC-BEC05FB52262}"/>
              </a:ext>
            </a:extLst>
          </p:cNvPr>
          <p:cNvSpPr>
            <a:spLocks noGrp="1"/>
          </p:cNvSpPr>
          <p:nvPr>
            <p:ph type="pic" sz="quarter" idx="59" hasCustomPrompt="1"/>
          </p:nvPr>
        </p:nvSpPr>
        <p:spPr>
          <a:xfrm>
            <a:off x="4295300"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a:extLst>
              <a:ext uri="{FF2B5EF4-FFF2-40B4-BE49-F238E27FC236}">
                <a16:creationId xmlns:a16="http://schemas.microsoft.com/office/drawing/2014/main" id="{E352AD6D-64BD-46E8-8D1E-FC584045E43E}"/>
              </a:ext>
            </a:extLst>
          </p:cNvPr>
          <p:cNvSpPr>
            <a:spLocks noGrp="1"/>
          </p:cNvSpPr>
          <p:nvPr>
            <p:ph type="pic" sz="quarter" idx="60" hasCustomPrompt="1"/>
          </p:nvPr>
        </p:nvSpPr>
        <p:spPr>
          <a:xfrm>
            <a:off x="5556771"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TextBox 34">
            <a:extLst>
              <a:ext uri="{FF2B5EF4-FFF2-40B4-BE49-F238E27FC236}">
                <a16:creationId xmlns:a16="http://schemas.microsoft.com/office/drawing/2014/main" id="{4EA7D9DD-A068-4C96-AF4A-DBC4EFF0297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98210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2"/>
            <a:ext cx="6858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6" name="Text Placeholder 6"/>
          <p:cNvSpPr>
            <a:spLocks noGrp="1"/>
          </p:cNvSpPr>
          <p:nvPr>
            <p:ph type="body" sz="quarter" idx="40"/>
          </p:nvPr>
        </p:nvSpPr>
        <p:spPr>
          <a:xfrm>
            <a:off x="0" y="2682877"/>
            <a:ext cx="6858000" cy="2460625"/>
          </a:xfrm>
          <a:prstGeom prst="rect">
            <a:avLst/>
          </a:prstGeom>
          <a:solidFill>
            <a:schemeClr val="bg1"/>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342901" y="0"/>
            <a:ext cx="2410133" cy="1704258"/>
          </a:xfrm>
        </p:spPr>
        <p:txBody>
          <a:bodyPr/>
          <a:lstStyle/>
          <a:p>
            <a:r>
              <a:rPr lang="en-US"/>
              <a:t>Messaging + Blue Infographic Content</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accent6"/>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34" name="Picture Placeholder 24">
            <a:extLst>
              <a:ext uri="{FF2B5EF4-FFF2-40B4-BE49-F238E27FC236}">
                <a16:creationId xmlns:a16="http://schemas.microsoft.com/office/drawing/2014/main" id="{EDF635D0-2A47-4E26-AFBF-C2826014F584}"/>
              </a:ext>
            </a:extLst>
          </p:cNvPr>
          <p:cNvSpPr>
            <a:spLocks noGrp="1"/>
          </p:cNvSpPr>
          <p:nvPr>
            <p:ph type="pic" sz="quarter" idx="50" hasCustomPrompt="1"/>
          </p:nvPr>
        </p:nvSpPr>
        <p:spPr>
          <a:xfrm>
            <a:off x="406112"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9" name="Text Placeholder 3">
            <a:extLst>
              <a:ext uri="{FF2B5EF4-FFF2-40B4-BE49-F238E27FC236}">
                <a16:creationId xmlns:a16="http://schemas.microsoft.com/office/drawing/2014/main" id="{08914C11-8625-411E-8D8A-98BC9DD153D3}"/>
              </a:ext>
            </a:extLst>
          </p:cNvPr>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0" name="Text Placeholder 17">
            <a:extLst>
              <a:ext uri="{FF2B5EF4-FFF2-40B4-BE49-F238E27FC236}">
                <a16:creationId xmlns:a16="http://schemas.microsoft.com/office/drawing/2014/main" id="{9B72B9F6-BE9C-4CC1-B041-98B476BAB285}"/>
              </a:ext>
            </a:extLst>
          </p:cNvPr>
          <p:cNvSpPr>
            <a:spLocks noGrp="1"/>
          </p:cNvSpPr>
          <p:nvPr>
            <p:ph type="body" sz="quarter" idx="48" hasCustomPrompt="1"/>
          </p:nvPr>
        </p:nvSpPr>
        <p:spPr>
          <a:xfrm>
            <a:off x="5502453"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1" name="Text Placeholder 3">
            <a:extLst>
              <a:ext uri="{FF2B5EF4-FFF2-40B4-BE49-F238E27FC236}">
                <a16:creationId xmlns:a16="http://schemas.microsoft.com/office/drawing/2014/main" id="{FD026C77-0DED-4AC4-8358-F2F1F57342B9}"/>
              </a:ext>
            </a:extLst>
          </p:cNvPr>
          <p:cNvSpPr>
            <a:spLocks noGrp="1"/>
          </p:cNvSpPr>
          <p:nvPr>
            <p:ph type="body" sz="quarter" idx="45" hasCustomPrompt="1"/>
          </p:nvPr>
        </p:nvSpPr>
        <p:spPr>
          <a:xfrm>
            <a:off x="424174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2" name="Text Placeholder 17">
            <a:extLst>
              <a:ext uri="{FF2B5EF4-FFF2-40B4-BE49-F238E27FC236}">
                <a16:creationId xmlns:a16="http://schemas.microsoft.com/office/drawing/2014/main" id="{CFE001E2-385A-4746-B932-371E1A59BC30}"/>
              </a:ext>
            </a:extLst>
          </p:cNvPr>
          <p:cNvSpPr>
            <a:spLocks noGrp="1"/>
          </p:cNvSpPr>
          <p:nvPr>
            <p:ph type="body" sz="quarter" idx="46" hasCustomPrompt="1"/>
          </p:nvPr>
        </p:nvSpPr>
        <p:spPr>
          <a:xfrm>
            <a:off x="4241746"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3" name="Text Placeholder 3">
            <a:extLst>
              <a:ext uri="{FF2B5EF4-FFF2-40B4-BE49-F238E27FC236}">
                <a16:creationId xmlns:a16="http://schemas.microsoft.com/office/drawing/2014/main" id="{2B50C087-DDBE-49D5-8359-6F562FF131B8}"/>
              </a:ext>
            </a:extLst>
          </p:cNvPr>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4" name="Text Placeholder 17">
            <a:extLst>
              <a:ext uri="{FF2B5EF4-FFF2-40B4-BE49-F238E27FC236}">
                <a16:creationId xmlns:a16="http://schemas.microsoft.com/office/drawing/2014/main" id="{6376574C-7337-4FD7-A77C-EE13885CD155}"/>
              </a:ext>
            </a:extLst>
          </p:cNvPr>
          <p:cNvSpPr>
            <a:spLocks noGrp="1"/>
          </p:cNvSpPr>
          <p:nvPr>
            <p:ph type="body" sz="quarter" idx="44" hasCustomPrompt="1"/>
          </p:nvPr>
        </p:nvSpPr>
        <p:spPr>
          <a:xfrm>
            <a:off x="2948358"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5" name="Text Placeholder 3">
            <a:extLst>
              <a:ext uri="{FF2B5EF4-FFF2-40B4-BE49-F238E27FC236}">
                <a16:creationId xmlns:a16="http://schemas.microsoft.com/office/drawing/2014/main" id="{50AD775D-7931-4FFB-AE7D-1B9D670219C5}"/>
              </a:ext>
            </a:extLst>
          </p:cNvPr>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6" name="Text Placeholder 17">
            <a:extLst>
              <a:ext uri="{FF2B5EF4-FFF2-40B4-BE49-F238E27FC236}">
                <a16:creationId xmlns:a16="http://schemas.microsoft.com/office/drawing/2014/main" id="{70E74655-1296-4344-97BB-3352C3BCA1A2}"/>
              </a:ext>
            </a:extLst>
          </p:cNvPr>
          <p:cNvSpPr>
            <a:spLocks noGrp="1"/>
          </p:cNvSpPr>
          <p:nvPr>
            <p:ph type="body" sz="quarter" idx="42" hasCustomPrompt="1"/>
          </p:nvPr>
        </p:nvSpPr>
        <p:spPr>
          <a:xfrm>
            <a:off x="1646154"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7" name="Text Placeholder 8">
            <a:extLst>
              <a:ext uri="{FF2B5EF4-FFF2-40B4-BE49-F238E27FC236}">
                <a16:creationId xmlns:a16="http://schemas.microsoft.com/office/drawing/2014/main" id="{9D2AB793-315B-4208-8D91-44EFB48C7CBA}"/>
              </a:ext>
            </a:extLst>
          </p:cNvPr>
          <p:cNvSpPr>
            <a:spLocks noGrp="1"/>
          </p:cNvSpPr>
          <p:nvPr>
            <p:ph type="body" sz="quarter" idx="10" hasCustomPrompt="1"/>
          </p:nvPr>
        </p:nvSpPr>
        <p:spPr>
          <a:xfrm>
            <a:off x="351235" y="3105151"/>
            <a:ext cx="1002506" cy="611242"/>
          </a:xfrm>
        </p:spPr>
        <p:txBody>
          <a:bodyPr lIns="0" tIns="0" rIns="0" bIns="0">
            <a:noAutofit/>
          </a:bodyPr>
          <a:lstStyle>
            <a:lvl1pPr marL="0" indent="0" algn="ctr">
              <a:buNone/>
              <a:defRPr sz="1600"/>
            </a:lvl1pPr>
          </a:lstStyle>
          <a:p>
            <a:pPr lvl="0"/>
            <a:r>
              <a:rPr lang="en-US" dirty="0"/>
              <a:t>Emphasis Text</a:t>
            </a:r>
          </a:p>
        </p:txBody>
      </p:sp>
      <p:sp>
        <p:nvSpPr>
          <p:cNvPr id="48" name="Text Placeholder 8">
            <a:extLst>
              <a:ext uri="{FF2B5EF4-FFF2-40B4-BE49-F238E27FC236}">
                <a16:creationId xmlns:a16="http://schemas.microsoft.com/office/drawing/2014/main" id="{AEE564E8-B76F-40A0-A3FA-483A04583E50}"/>
              </a:ext>
            </a:extLst>
          </p:cNvPr>
          <p:cNvSpPr>
            <a:spLocks noGrp="1"/>
          </p:cNvSpPr>
          <p:nvPr>
            <p:ph type="body" sz="quarter" idx="12" hasCustomPrompt="1"/>
          </p:nvPr>
        </p:nvSpPr>
        <p:spPr>
          <a:xfrm>
            <a:off x="351235" y="3793136"/>
            <a:ext cx="1002506"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49" name="Picture Placeholder 24">
            <a:extLst>
              <a:ext uri="{FF2B5EF4-FFF2-40B4-BE49-F238E27FC236}">
                <a16:creationId xmlns:a16="http://schemas.microsoft.com/office/drawing/2014/main" id="{B8E8B43D-05A2-4611-BF7E-2772BE0333E2}"/>
              </a:ext>
            </a:extLst>
          </p:cNvPr>
          <p:cNvSpPr>
            <a:spLocks noGrp="1"/>
          </p:cNvSpPr>
          <p:nvPr>
            <p:ph type="pic" sz="quarter" idx="58" hasCustomPrompt="1"/>
          </p:nvPr>
        </p:nvSpPr>
        <p:spPr>
          <a:xfrm>
            <a:off x="1705683"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0" name="Picture Placeholder 24">
            <a:extLst>
              <a:ext uri="{FF2B5EF4-FFF2-40B4-BE49-F238E27FC236}">
                <a16:creationId xmlns:a16="http://schemas.microsoft.com/office/drawing/2014/main" id="{5C474DF2-976E-409E-B762-9659B3319A8C}"/>
              </a:ext>
            </a:extLst>
          </p:cNvPr>
          <p:cNvSpPr>
            <a:spLocks noGrp="1"/>
          </p:cNvSpPr>
          <p:nvPr>
            <p:ph type="pic" sz="quarter" idx="59" hasCustomPrompt="1"/>
          </p:nvPr>
        </p:nvSpPr>
        <p:spPr>
          <a:xfrm>
            <a:off x="3014779"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1" name="Picture Placeholder 24">
            <a:extLst>
              <a:ext uri="{FF2B5EF4-FFF2-40B4-BE49-F238E27FC236}">
                <a16:creationId xmlns:a16="http://schemas.microsoft.com/office/drawing/2014/main" id="{7C4B3E6A-D536-4B4F-92E9-1A4AC301959B}"/>
              </a:ext>
            </a:extLst>
          </p:cNvPr>
          <p:cNvSpPr>
            <a:spLocks noGrp="1"/>
          </p:cNvSpPr>
          <p:nvPr>
            <p:ph type="pic" sz="quarter" idx="60" hasCustomPrompt="1"/>
          </p:nvPr>
        </p:nvSpPr>
        <p:spPr>
          <a:xfrm>
            <a:off x="4295300"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2" name="Picture Placeholder 24">
            <a:extLst>
              <a:ext uri="{FF2B5EF4-FFF2-40B4-BE49-F238E27FC236}">
                <a16:creationId xmlns:a16="http://schemas.microsoft.com/office/drawing/2014/main" id="{139663FE-7F02-470C-BB63-FB2E559DA035}"/>
              </a:ext>
            </a:extLst>
          </p:cNvPr>
          <p:cNvSpPr>
            <a:spLocks noGrp="1"/>
          </p:cNvSpPr>
          <p:nvPr>
            <p:ph type="pic" sz="quarter" idx="61" hasCustomPrompt="1"/>
          </p:nvPr>
        </p:nvSpPr>
        <p:spPr>
          <a:xfrm>
            <a:off x="5556771"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3" name="TextBox 22">
            <a:extLst>
              <a:ext uri="{FF2B5EF4-FFF2-40B4-BE49-F238E27FC236}">
                <a16:creationId xmlns:a16="http://schemas.microsoft.com/office/drawing/2014/main" id="{8177740B-BDDD-4665-992E-51D39C68B79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74210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05B60E8-303E-40D4-AA8F-5E7B6ADB04C8}"/>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BD30BCCF-CBC7-5646-AFBB-E99D6B7D4D8F}"/>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0" name="Graphic 9">
            <a:extLst>
              <a:ext uri="{FF2B5EF4-FFF2-40B4-BE49-F238E27FC236}">
                <a16:creationId xmlns:a16="http://schemas.microsoft.com/office/drawing/2014/main" id="{193401BD-76DB-4782-A3B7-D06170AB2F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6858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 name="Title 1"/>
          <p:cNvSpPr>
            <a:spLocks noGrp="1"/>
          </p:cNvSpPr>
          <p:nvPr>
            <p:ph type="title" hasCustomPrompt="1"/>
          </p:nvPr>
        </p:nvSpPr>
        <p:spPr>
          <a:xfrm>
            <a:off x="1" y="2135605"/>
            <a:ext cx="3702737" cy="548154"/>
          </a:xfrm>
        </p:spPr>
        <p:txBody>
          <a:bodyPr lIns="274320" tIns="118872" bIns="45720">
            <a:noAutofit/>
          </a:bodyPr>
          <a:lstStyle>
            <a:lvl1pPr algn="l">
              <a:defRPr/>
            </a:lvl1pPr>
          </a:lstStyle>
          <a:p>
            <a:pPr lvl="0"/>
            <a:r>
              <a:rPr lang="en-US" dirty="0"/>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342901" y="2943228"/>
            <a:ext cx="301752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3584194" y="2943228"/>
            <a:ext cx="2980784"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accent6"/>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2ABBCDF4-01D2-4A0B-88BE-6167F527DEC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6858000" cy="3205163"/>
          </a:xfrm>
          <a:solidFill>
            <a:schemeClr val="bg1">
              <a:lumMod val="95000"/>
            </a:schemeClr>
          </a:solidFill>
        </p:spPr>
        <p:txBody>
          <a:bodyPr/>
          <a:lstStyle>
            <a:lvl1pPr marL="0" indent="0" algn="ctr">
              <a:buNone/>
              <a:defRPr/>
            </a:lvl1pPr>
          </a:lstStyle>
          <a:p>
            <a:r>
              <a:rPr lang="en-US" dirty="0"/>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1" name="TextBox 10">
            <a:extLst>
              <a:ext uri="{FF2B5EF4-FFF2-40B4-BE49-F238E27FC236}">
                <a16:creationId xmlns:a16="http://schemas.microsoft.com/office/drawing/2014/main" id="{F8C0DD54-9A1F-496F-9B99-7341DED2299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6858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01F1D23C-61A5-4694-A288-6047BA6B09C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965837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extBox 11">
            <a:extLst>
              <a:ext uri="{FF2B5EF4-FFF2-40B4-BE49-F238E27FC236}">
                <a16:creationId xmlns:a16="http://schemas.microsoft.com/office/drawing/2014/main" id="{AC7AC01E-ACE7-45D0-B75C-D67D7DBAA94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895725"/>
            <a:ext cx="6858000" cy="12477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6858000" cy="38957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359570" y="4067831"/>
            <a:ext cx="2481263" cy="817255"/>
          </a:xfrm>
          <a:noFill/>
        </p:spPr>
        <p:txBody>
          <a:bodyPr lIns="0" tIns="0" rIns="0" bIns="0" anchor="t" anchorCtr="0"/>
          <a:lstStyle>
            <a:lvl1pPr algn="l">
              <a:defRPr sz="26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3078946" y="4067831"/>
            <a:ext cx="3481388"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extBox 11">
            <a:extLst>
              <a:ext uri="{FF2B5EF4-FFF2-40B4-BE49-F238E27FC236}">
                <a16:creationId xmlns:a16="http://schemas.microsoft.com/office/drawing/2014/main" id="{A6ADAAF5-554D-41B1-85B4-C47AF6A91E91}"/>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3769799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924300"/>
            <a:ext cx="6858000" cy="12192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359570" y="4093375"/>
            <a:ext cx="2481263" cy="900903"/>
          </a:xfrm>
          <a:noFill/>
        </p:spPr>
        <p:txBody>
          <a:bodyPr lIns="0" tIns="0" rIns="0" bIns="0" anchor="t" anchorCtr="0"/>
          <a:lstStyle>
            <a:lvl1pPr algn="l">
              <a:defRPr sz="26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3078946" y="4093375"/>
            <a:ext cx="3481388"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4D97396B-AF95-45EB-8C4F-5E7F57279D3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3414057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2420026" y="0"/>
            <a:ext cx="4437974"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2598010" y="4819650"/>
            <a:ext cx="1615646" cy="222250"/>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4DB888B5-6E6E-45B1-8134-98C7FD7F00B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771149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124511" y="0"/>
            <a:ext cx="5733490"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275837"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64CEE399-6E12-443F-A905-EC01D6762AB0}"/>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425231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562357" y="0"/>
            <a:ext cx="6295645"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744496"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7" name="TextBox 6">
            <a:extLst>
              <a:ext uri="{FF2B5EF4-FFF2-40B4-BE49-F238E27FC236}">
                <a16:creationId xmlns:a16="http://schemas.microsoft.com/office/drawing/2014/main" id="{C40B2797-A680-4001-88E5-3FB61C489241}"/>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15030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2420026" y="0"/>
            <a:ext cx="4437974"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2898094" y="505617"/>
            <a:ext cx="3481388"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2610366" y="4819650"/>
            <a:ext cx="1695965" cy="222250"/>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1" name="TextBox 10">
            <a:extLst>
              <a:ext uri="{FF2B5EF4-FFF2-40B4-BE49-F238E27FC236}">
                <a16:creationId xmlns:a16="http://schemas.microsoft.com/office/drawing/2014/main" id="{DF117912-F6FA-4620-AB7C-459C1A83EDC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85094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97182-DF7C-4BAF-B4D1-9432F3152E8B}"/>
              </a:ext>
            </a:extLst>
          </p:cNvPr>
          <p:cNvPicPr>
            <a:picLocks noChangeAspect="1"/>
          </p:cNvPicPr>
          <p:nvPr userDrawn="1"/>
        </p:nvPicPr>
        <p:blipFill>
          <a:blip r:embed="rId2"/>
          <a:srcRect l="12500" r="12500"/>
          <a:stretch/>
        </p:blipFill>
        <p:spPr>
          <a:xfrm>
            <a:off x="1" y="0"/>
            <a:ext cx="6847856"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by Dennis Schroeder, NREL 55200</a:t>
            </a:r>
          </a:p>
        </p:txBody>
      </p:sp>
      <p:pic>
        <p:nvPicPr>
          <p:cNvPr id="10" name="Graphic 9">
            <a:extLst>
              <a:ext uri="{FF2B5EF4-FFF2-40B4-BE49-F238E27FC236}">
                <a16:creationId xmlns:a16="http://schemas.microsoft.com/office/drawing/2014/main" id="{FBA1ADB2-6E13-4B8B-B896-EA2098225B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2736690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124712" y="0"/>
            <a:ext cx="5733289"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1602778"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9A2A02EA-D8B7-474A-AF6A-AE9C1E1D8DD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693940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562357" y="0"/>
            <a:ext cx="629564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040875"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DD2ED6E2-E6CA-4F59-B04B-6C6F2D87355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321415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2898094"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132DCF37-01D0-48D9-99A8-BBCF58AB5E0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236090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1602778"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30B36861-B2B1-44F8-8737-679A6CAFBE9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554884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029154"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B9656AF9-6163-4171-B55E-709B1225837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64448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2420026" y="2571750"/>
            <a:ext cx="443797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2420026" y="0"/>
            <a:ext cx="4437974" cy="2571750"/>
          </a:xfrm>
          <a:solidFill>
            <a:schemeClr val="bg1"/>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2684506" y="226592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3" name="TextBox 12">
            <a:extLst>
              <a:ext uri="{FF2B5EF4-FFF2-40B4-BE49-F238E27FC236}">
                <a16:creationId xmlns:a16="http://schemas.microsoft.com/office/drawing/2014/main" id="{B8E61465-9E6B-4531-86C6-F8D27E0CE0F4}"/>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859114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124712" y="0"/>
            <a:ext cx="5733289" cy="2571750"/>
          </a:xfrm>
          <a:solidFill>
            <a:schemeClr val="bg1"/>
          </a:solidFill>
        </p:spPr>
        <p:txBody>
          <a:bodyPr/>
          <a:lstStyle>
            <a:lvl1pPr marL="0" indent="0" algn="ctr">
              <a:buNone/>
              <a:defRPr/>
            </a:lvl1pPr>
          </a:lstStyle>
          <a:p>
            <a:r>
              <a:rPr lang="en-US" dirty="0"/>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124710" y="2571750"/>
            <a:ext cx="5733290"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391472" y="226592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23AC86A9-18D9-4F52-ACC6-BB0791F91EC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620648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562357" y="0"/>
            <a:ext cx="6295645" cy="2571750"/>
          </a:xfrm>
          <a:solidFill>
            <a:schemeClr val="bg1"/>
          </a:solidFill>
        </p:spPr>
        <p:txBody>
          <a:bodyPr/>
          <a:lstStyle>
            <a:lvl1pPr marL="0" indent="0" algn="ctr">
              <a:buNone/>
              <a:defRPr/>
            </a:lvl1pPr>
          </a:lstStyle>
          <a:p>
            <a:r>
              <a:rPr lang="en-US" dirty="0"/>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564034" y="2571750"/>
            <a:ext cx="629396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812458" y="2249448"/>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F021EEB0-AC64-4BD5-A5A7-9160170716F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349171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2420026" y="2571750"/>
            <a:ext cx="443797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2725606"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6F434CE-2249-48F2-999B-2ADC95CB825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666576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AAD8C3-A811-7F49-ABE6-460F673A0377}"/>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441867" y="505617"/>
            <a:ext cx="3481388" cy="1096962"/>
          </a:xfrm>
        </p:spPr>
        <p:txBody>
          <a:bodyPr lIns="0" tIns="0" rIns="0" bIns="0">
            <a:normAutofit/>
          </a:bodyPr>
          <a:lstStyle>
            <a:lvl1pPr>
              <a:defRPr sz="2000"/>
            </a:lvl1pPr>
          </a:lstStyle>
          <a:p>
            <a:pPr lvl="0"/>
            <a:r>
              <a:rPr lang="en-US"/>
              <a:t>Click to edit Master text styles</a:t>
            </a:r>
          </a:p>
        </p:txBody>
      </p:sp>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125142" y="2571750"/>
            <a:ext cx="5732859"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9" name="TextBox 8">
            <a:extLst>
              <a:ext uri="{FF2B5EF4-FFF2-40B4-BE49-F238E27FC236}">
                <a16:creationId xmlns:a16="http://schemas.microsoft.com/office/drawing/2014/main" id="{4F973ED7-5556-43F4-ABD5-55ECE030851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8EA51-A9D0-41AE-A82E-20F0999F2B64}"/>
              </a:ext>
            </a:extLst>
          </p:cNvPr>
          <p:cNvPicPr>
            <a:picLocks noChangeAspect="1"/>
          </p:cNvPicPr>
          <p:nvPr userDrawn="1"/>
        </p:nvPicPr>
        <p:blipFill>
          <a:blip r:embed="rId2"/>
          <a:srcRect t="74" b="74"/>
          <a:stretch/>
        </p:blipFill>
        <p:spPr>
          <a:xfrm>
            <a:off x="0" y="0"/>
            <a:ext cx="6858000"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ln>
                  <a:noFill/>
                </a:ln>
                <a:solidFill>
                  <a:srgbClr val="FFFFFF"/>
                </a:solidFill>
                <a:effectLst>
                  <a:outerShdw blurRad="50800" dist="38100" dir="2700000" algn="tl" rotWithShape="0">
                    <a:prstClr val="black">
                      <a:alpha val="40000"/>
                    </a:prstClr>
                  </a:outerShdw>
                </a:effectLst>
              </a:rPr>
              <a:t>Photo by Dennis Schroeder, NREL 56461</a:t>
            </a:r>
          </a:p>
        </p:txBody>
      </p:sp>
      <p:pic>
        <p:nvPicPr>
          <p:cNvPr id="9" name="Graphic 8">
            <a:extLst>
              <a:ext uri="{FF2B5EF4-FFF2-40B4-BE49-F238E27FC236}">
                <a16:creationId xmlns:a16="http://schemas.microsoft.com/office/drawing/2014/main" id="{FC52307E-B1BC-4D4E-A919-0504CFE62A6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27131000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562357" y="2571750"/>
            <a:ext cx="6295645"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829196" y="505617"/>
            <a:ext cx="4094059"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1DD18C75-DBF1-4DE0-9E23-4825EE889F4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342901" y="1391881"/>
            <a:ext cx="3092307" cy="2216292"/>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3618982" y="182880"/>
            <a:ext cx="2903999" cy="1835390"/>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3618982" y="2479949"/>
            <a:ext cx="2903999" cy="1952011"/>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342901" y="4027651"/>
            <a:ext cx="3092054" cy="725487"/>
          </a:xfrm>
        </p:spPr>
        <p:txBody>
          <a:bodyPr>
            <a:normAutofit/>
          </a:bodyPr>
          <a:lstStyle>
            <a:lvl1pPr>
              <a:defRPr sz="2000"/>
            </a:lvl1p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342901" y="3698788"/>
            <a:ext cx="3092054" cy="21590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3619501" y="2086495"/>
            <a:ext cx="2903935" cy="21538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3619501" y="4497391"/>
            <a:ext cx="2903935" cy="255587"/>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4" name="TextBox 13">
            <a:extLst>
              <a:ext uri="{FF2B5EF4-FFF2-40B4-BE49-F238E27FC236}">
                <a16:creationId xmlns:a16="http://schemas.microsoft.com/office/drawing/2014/main" id="{26040298-C5E8-47C9-885D-972B1C2C487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634595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323825" y="171516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960540" y="171516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1597256" y="171516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233971" y="171516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2870687" y="171516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3507402" y="171515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4144118" y="171515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4780833" y="171515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5417549" y="171515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6054264" y="171515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278608"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278608" y="2580691"/>
            <a:ext cx="591779" cy="273727"/>
          </a:xfrm>
        </p:spPr>
        <p:txBody>
          <a:bodyPr anchor="t" anchorCtr="0">
            <a:normAutofit/>
          </a:bodyPr>
          <a:lstStyle>
            <a:lvl1pPr marL="0" indent="0" algn="ctr">
              <a:buNone/>
              <a:defRPr sz="600"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915323"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915323" y="2580691"/>
            <a:ext cx="591779" cy="273727"/>
          </a:xfrm>
        </p:spPr>
        <p:txBody>
          <a:bodyPr anchor="t" anchorCtr="0">
            <a:normAutofit/>
          </a:bodyPr>
          <a:lstStyle>
            <a:lvl1pPr marL="0" indent="0" algn="ctr">
              <a:buNone/>
              <a:defRPr sz="600"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1552039"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1552039" y="2580691"/>
            <a:ext cx="591779" cy="273727"/>
          </a:xfrm>
        </p:spPr>
        <p:txBody>
          <a:bodyPr anchor="t" anchorCtr="0">
            <a:normAutofit/>
          </a:bodyPr>
          <a:lstStyle>
            <a:lvl1pPr marL="0" indent="0" algn="ctr">
              <a:buNone/>
              <a:defRPr sz="600"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188754"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188754" y="2580691"/>
            <a:ext cx="591779" cy="273727"/>
          </a:xfrm>
        </p:spPr>
        <p:txBody>
          <a:bodyPr anchor="t" anchorCtr="0">
            <a:normAutofit/>
          </a:bodyPr>
          <a:lstStyle>
            <a:lvl1pPr marL="0" indent="0" algn="ctr">
              <a:buNone/>
              <a:defRPr sz="600"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2825470"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2825470" y="2580691"/>
            <a:ext cx="591779" cy="273727"/>
          </a:xfrm>
        </p:spPr>
        <p:txBody>
          <a:bodyPr anchor="t" anchorCtr="0">
            <a:normAutofit/>
          </a:bodyPr>
          <a:lstStyle>
            <a:lvl1pPr marL="0" indent="0" algn="ctr">
              <a:buNone/>
              <a:defRPr sz="600"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3462185"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3462185" y="2580691"/>
            <a:ext cx="591779" cy="273727"/>
          </a:xfrm>
        </p:spPr>
        <p:txBody>
          <a:bodyPr anchor="t" anchorCtr="0">
            <a:normAutofit/>
          </a:bodyPr>
          <a:lstStyle>
            <a:lvl1pPr marL="0" indent="0" algn="ctr">
              <a:buNone/>
              <a:defRPr sz="600"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4098901"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4098901" y="2580691"/>
            <a:ext cx="591779" cy="273727"/>
          </a:xfrm>
        </p:spPr>
        <p:txBody>
          <a:bodyPr anchor="t" anchorCtr="0">
            <a:normAutofit/>
          </a:bodyPr>
          <a:lstStyle>
            <a:lvl1pPr marL="0" indent="0" algn="ctr">
              <a:buNone/>
              <a:defRPr sz="600"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4735616"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4735616" y="2580691"/>
            <a:ext cx="591779" cy="273727"/>
          </a:xfrm>
        </p:spPr>
        <p:txBody>
          <a:bodyPr anchor="t" anchorCtr="0">
            <a:normAutofit/>
          </a:bodyPr>
          <a:lstStyle>
            <a:lvl1pPr marL="0" indent="0" algn="ctr">
              <a:buNone/>
              <a:defRPr sz="600"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5372332"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5372332" y="2580691"/>
            <a:ext cx="591779" cy="273727"/>
          </a:xfrm>
        </p:spPr>
        <p:txBody>
          <a:bodyPr anchor="t" anchorCtr="0">
            <a:normAutofit/>
          </a:bodyPr>
          <a:lstStyle>
            <a:lvl1pPr marL="0" indent="0" algn="ctr">
              <a:buNone/>
              <a:defRPr sz="600"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6009047"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6009047" y="2580691"/>
            <a:ext cx="591779" cy="273727"/>
          </a:xfrm>
        </p:spPr>
        <p:txBody>
          <a:bodyPr anchor="t" anchorCtr="0">
            <a:normAutofit/>
          </a:bodyPr>
          <a:lstStyle>
            <a:lvl1pPr marL="0" indent="0" algn="ctr">
              <a:buNone/>
              <a:defRPr sz="600"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323825" y="323230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960540" y="323230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1597256" y="323230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233971" y="323230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2870687" y="323229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3507402" y="323229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4144118" y="323229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4780833" y="323229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5417549" y="323229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6054264" y="323229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278608"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278608" y="4109069"/>
            <a:ext cx="591779" cy="273727"/>
          </a:xfrm>
        </p:spPr>
        <p:txBody>
          <a:bodyPr anchor="t" anchorCtr="0">
            <a:noAutofit/>
          </a:bodyPr>
          <a:lstStyle>
            <a:lvl1pPr marL="0" indent="0" algn="ctr">
              <a:buNone/>
              <a:defRPr sz="600"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915323"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915323" y="4109069"/>
            <a:ext cx="591779" cy="273727"/>
          </a:xfrm>
        </p:spPr>
        <p:txBody>
          <a:bodyPr anchor="t" anchorCtr="0">
            <a:noAutofit/>
          </a:bodyPr>
          <a:lstStyle>
            <a:lvl1pPr marL="0" indent="0" algn="ctr">
              <a:buNone/>
              <a:defRPr sz="600"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1552039"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1552039" y="4109069"/>
            <a:ext cx="591779" cy="273727"/>
          </a:xfrm>
        </p:spPr>
        <p:txBody>
          <a:bodyPr anchor="t" anchorCtr="0">
            <a:noAutofit/>
          </a:bodyPr>
          <a:lstStyle>
            <a:lvl1pPr marL="0" indent="0" algn="ctr">
              <a:buNone/>
              <a:defRPr sz="600"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188754"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188754" y="4109069"/>
            <a:ext cx="591779" cy="273727"/>
          </a:xfrm>
        </p:spPr>
        <p:txBody>
          <a:bodyPr anchor="t" anchorCtr="0">
            <a:noAutofit/>
          </a:bodyPr>
          <a:lstStyle>
            <a:lvl1pPr marL="0" indent="0" algn="ctr">
              <a:buNone/>
              <a:defRPr sz="600"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2825470"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2825470" y="4109069"/>
            <a:ext cx="591779" cy="273727"/>
          </a:xfrm>
        </p:spPr>
        <p:txBody>
          <a:bodyPr anchor="t" anchorCtr="0">
            <a:noAutofit/>
          </a:bodyPr>
          <a:lstStyle>
            <a:lvl1pPr marL="0" indent="0" algn="ctr">
              <a:buNone/>
              <a:defRPr sz="600"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3462185"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3462185" y="4109069"/>
            <a:ext cx="591779" cy="273727"/>
          </a:xfrm>
        </p:spPr>
        <p:txBody>
          <a:bodyPr anchor="t" anchorCtr="0">
            <a:noAutofit/>
          </a:bodyPr>
          <a:lstStyle>
            <a:lvl1pPr marL="0" indent="0" algn="ctr">
              <a:buNone/>
              <a:defRPr sz="600"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4098901"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4098901" y="4109069"/>
            <a:ext cx="591779" cy="273727"/>
          </a:xfrm>
        </p:spPr>
        <p:txBody>
          <a:bodyPr anchor="t" anchorCtr="0">
            <a:noAutofit/>
          </a:bodyPr>
          <a:lstStyle>
            <a:lvl1pPr marL="0" indent="0" algn="ctr">
              <a:buNone/>
              <a:defRPr sz="600"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4735616"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4735616" y="4109069"/>
            <a:ext cx="591779" cy="273727"/>
          </a:xfrm>
        </p:spPr>
        <p:txBody>
          <a:bodyPr anchor="t" anchorCtr="0">
            <a:noAutofit/>
          </a:bodyPr>
          <a:lstStyle>
            <a:lvl1pPr marL="0" indent="0" algn="ctr">
              <a:buNone/>
              <a:defRPr sz="600"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5372332"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5372332" y="4109069"/>
            <a:ext cx="591779" cy="273727"/>
          </a:xfrm>
        </p:spPr>
        <p:txBody>
          <a:bodyPr anchor="t" anchorCtr="0">
            <a:noAutofit/>
          </a:bodyPr>
          <a:lstStyle>
            <a:lvl1pPr marL="0" indent="0" algn="ctr">
              <a:buNone/>
              <a:defRPr sz="600"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6009047"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6009047" y="4109069"/>
            <a:ext cx="591779" cy="273727"/>
          </a:xfrm>
        </p:spPr>
        <p:txBody>
          <a:bodyPr anchor="t" anchorCtr="0">
            <a:noAutofit/>
          </a:bodyPr>
          <a:lstStyle>
            <a:lvl1pPr marL="0" indent="0" algn="ctr">
              <a:buNone/>
              <a:defRPr sz="600" b="0"/>
            </a:lvl1pPr>
          </a:lstStyle>
          <a:p>
            <a:pPr lvl="0"/>
            <a:r>
              <a:rPr lang="en-US" dirty="0"/>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dirty="0"/>
              <a:t>Organization/</a:t>
            </a:r>
            <a:br>
              <a:rPr lang="en-US" dirty="0"/>
            </a:br>
            <a:r>
              <a:rPr lang="en-US" dirty="0"/>
              <a:t>People Slide</a:t>
            </a:r>
          </a:p>
        </p:txBody>
      </p:sp>
      <p:sp>
        <p:nvSpPr>
          <p:cNvPr id="65" name="TextBox 64">
            <a:extLst>
              <a:ext uri="{FF2B5EF4-FFF2-40B4-BE49-F238E27FC236}">
                <a16:creationId xmlns:a16="http://schemas.microsoft.com/office/drawing/2014/main" id="{35D7580C-4C52-475B-BB5F-2BFDDDCCD58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342901" y="1"/>
            <a:ext cx="6177643" cy="776514"/>
          </a:xfrm>
        </p:spPr>
        <p:txBody>
          <a:bodyPr/>
          <a:lstStyle/>
          <a:p>
            <a:r>
              <a:rPr lang="en-US" dirty="0"/>
              <a:t>Organization/People Slide</a:t>
            </a:r>
          </a:p>
        </p:txBody>
      </p:sp>
      <p:sp>
        <p:nvSpPr>
          <p:cNvPr id="65" name="Picture Placeholder 5">
            <a:extLst>
              <a:ext uri="{FF2B5EF4-FFF2-40B4-BE49-F238E27FC236}">
                <a16:creationId xmlns:a16="http://schemas.microsoft.com/office/drawing/2014/main" id="{2DC360F8-A206-464F-AF61-7E6862892BFE}"/>
              </a:ext>
            </a:extLst>
          </p:cNvPr>
          <p:cNvSpPr>
            <a:spLocks noGrp="1"/>
          </p:cNvSpPr>
          <p:nvPr>
            <p:ph type="pic" sz="quarter" idx="11"/>
          </p:nvPr>
        </p:nvSpPr>
        <p:spPr>
          <a:xfrm>
            <a:off x="323825" y="148656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6" name="Picture Placeholder 5">
            <a:extLst>
              <a:ext uri="{FF2B5EF4-FFF2-40B4-BE49-F238E27FC236}">
                <a16:creationId xmlns:a16="http://schemas.microsoft.com/office/drawing/2014/main" id="{1608507E-817A-4BD8-A1B0-7DA86A715330}"/>
              </a:ext>
            </a:extLst>
          </p:cNvPr>
          <p:cNvSpPr>
            <a:spLocks noGrp="1"/>
          </p:cNvSpPr>
          <p:nvPr>
            <p:ph type="pic" sz="quarter" idx="12"/>
          </p:nvPr>
        </p:nvSpPr>
        <p:spPr>
          <a:xfrm>
            <a:off x="960540" y="148656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7" name="Picture Placeholder 5">
            <a:extLst>
              <a:ext uri="{FF2B5EF4-FFF2-40B4-BE49-F238E27FC236}">
                <a16:creationId xmlns:a16="http://schemas.microsoft.com/office/drawing/2014/main" id="{3C0F7EC5-33D2-4424-AA8D-55BA71488704}"/>
              </a:ext>
            </a:extLst>
          </p:cNvPr>
          <p:cNvSpPr>
            <a:spLocks noGrp="1"/>
          </p:cNvSpPr>
          <p:nvPr>
            <p:ph type="pic" sz="quarter" idx="13"/>
          </p:nvPr>
        </p:nvSpPr>
        <p:spPr>
          <a:xfrm>
            <a:off x="1597256" y="148656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8" name="Picture Placeholder 5">
            <a:extLst>
              <a:ext uri="{FF2B5EF4-FFF2-40B4-BE49-F238E27FC236}">
                <a16:creationId xmlns:a16="http://schemas.microsoft.com/office/drawing/2014/main" id="{0177A3B2-D2A3-4CE8-AC3A-07F45DC90980}"/>
              </a:ext>
            </a:extLst>
          </p:cNvPr>
          <p:cNvSpPr>
            <a:spLocks noGrp="1"/>
          </p:cNvSpPr>
          <p:nvPr>
            <p:ph type="pic" sz="quarter" idx="14"/>
          </p:nvPr>
        </p:nvSpPr>
        <p:spPr>
          <a:xfrm>
            <a:off x="2233971" y="148656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54415D32-E659-481C-AADB-E8B5A05371A9}"/>
              </a:ext>
            </a:extLst>
          </p:cNvPr>
          <p:cNvSpPr>
            <a:spLocks noGrp="1"/>
          </p:cNvSpPr>
          <p:nvPr>
            <p:ph type="pic" sz="quarter" idx="15"/>
          </p:nvPr>
        </p:nvSpPr>
        <p:spPr>
          <a:xfrm>
            <a:off x="2870687" y="148656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0" name="Picture Placeholder 5">
            <a:extLst>
              <a:ext uri="{FF2B5EF4-FFF2-40B4-BE49-F238E27FC236}">
                <a16:creationId xmlns:a16="http://schemas.microsoft.com/office/drawing/2014/main" id="{937F2C68-C2BC-4415-991F-7584A799FA22}"/>
              </a:ext>
            </a:extLst>
          </p:cNvPr>
          <p:cNvSpPr>
            <a:spLocks noGrp="1"/>
          </p:cNvSpPr>
          <p:nvPr>
            <p:ph type="pic" sz="quarter" idx="16"/>
          </p:nvPr>
        </p:nvSpPr>
        <p:spPr>
          <a:xfrm>
            <a:off x="3507402" y="148655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DD4E9ABB-C6DD-4ADA-9CB5-CA2E459297A7}"/>
              </a:ext>
            </a:extLst>
          </p:cNvPr>
          <p:cNvSpPr>
            <a:spLocks noGrp="1"/>
          </p:cNvSpPr>
          <p:nvPr>
            <p:ph type="pic" sz="quarter" idx="17"/>
          </p:nvPr>
        </p:nvSpPr>
        <p:spPr>
          <a:xfrm>
            <a:off x="4144118" y="148655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2" name="Picture Placeholder 5">
            <a:extLst>
              <a:ext uri="{FF2B5EF4-FFF2-40B4-BE49-F238E27FC236}">
                <a16:creationId xmlns:a16="http://schemas.microsoft.com/office/drawing/2014/main" id="{D2F3AE8C-96B1-47BF-BD92-2CB0D625D549}"/>
              </a:ext>
            </a:extLst>
          </p:cNvPr>
          <p:cNvSpPr>
            <a:spLocks noGrp="1"/>
          </p:cNvSpPr>
          <p:nvPr>
            <p:ph type="pic" sz="quarter" idx="18"/>
          </p:nvPr>
        </p:nvSpPr>
        <p:spPr>
          <a:xfrm>
            <a:off x="4780833" y="148655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55E5E815-1725-4BFF-B57A-F6AC4817FDD5}"/>
              </a:ext>
            </a:extLst>
          </p:cNvPr>
          <p:cNvSpPr>
            <a:spLocks noGrp="1"/>
          </p:cNvSpPr>
          <p:nvPr>
            <p:ph type="pic" sz="quarter" idx="19"/>
          </p:nvPr>
        </p:nvSpPr>
        <p:spPr>
          <a:xfrm>
            <a:off x="5417549" y="148655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4" name="Picture Placeholder 5">
            <a:extLst>
              <a:ext uri="{FF2B5EF4-FFF2-40B4-BE49-F238E27FC236}">
                <a16:creationId xmlns:a16="http://schemas.microsoft.com/office/drawing/2014/main" id="{5DAAEA50-DB95-4B12-8FF8-BABD4FE3955B}"/>
              </a:ext>
            </a:extLst>
          </p:cNvPr>
          <p:cNvSpPr>
            <a:spLocks noGrp="1"/>
          </p:cNvSpPr>
          <p:nvPr>
            <p:ph type="pic" sz="quarter" idx="20"/>
          </p:nvPr>
        </p:nvSpPr>
        <p:spPr>
          <a:xfrm>
            <a:off x="6054264" y="148655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5" name="Text Placeholder 4">
            <a:extLst>
              <a:ext uri="{FF2B5EF4-FFF2-40B4-BE49-F238E27FC236}">
                <a16:creationId xmlns:a16="http://schemas.microsoft.com/office/drawing/2014/main" id="{52BE8424-1ACD-4B2D-A89C-977FF89C60DF}"/>
              </a:ext>
            </a:extLst>
          </p:cNvPr>
          <p:cNvSpPr>
            <a:spLocks noGrp="1"/>
          </p:cNvSpPr>
          <p:nvPr>
            <p:ph type="body" sz="quarter" idx="22" hasCustomPrompt="1"/>
          </p:nvPr>
        </p:nvSpPr>
        <p:spPr>
          <a:xfrm>
            <a:off x="278608"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06" name="Text Placeholder 4">
            <a:extLst>
              <a:ext uri="{FF2B5EF4-FFF2-40B4-BE49-F238E27FC236}">
                <a16:creationId xmlns:a16="http://schemas.microsoft.com/office/drawing/2014/main" id="{E085872F-1B02-473D-B8FD-CE46AADACEF0}"/>
              </a:ext>
            </a:extLst>
          </p:cNvPr>
          <p:cNvSpPr>
            <a:spLocks noGrp="1"/>
          </p:cNvSpPr>
          <p:nvPr>
            <p:ph type="body" sz="quarter" idx="23" hasCustomPrompt="1"/>
          </p:nvPr>
        </p:nvSpPr>
        <p:spPr>
          <a:xfrm>
            <a:off x="278608" y="2352091"/>
            <a:ext cx="591779" cy="273727"/>
          </a:xfrm>
        </p:spPr>
        <p:txBody>
          <a:bodyPr anchor="t" anchorCtr="0">
            <a:normAutofit/>
          </a:bodyPr>
          <a:lstStyle>
            <a:lvl1pPr marL="0" indent="0" algn="ctr">
              <a:buNone/>
              <a:defRPr sz="600" b="0"/>
            </a:lvl1pPr>
          </a:lstStyle>
          <a:p>
            <a:pPr lvl="0"/>
            <a:r>
              <a:rPr lang="en-US" dirty="0"/>
              <a:t>Title/Center</a:t>
            </a:r>
          </a:p>
        </p:txBody>
      </p:sp>
      <p:sp>
        <p:nvSpPr>
          <p:cNvPr id="107" name="Text Placeholder 4">
            <a:extLst>
              <a:ext uri="{FF2B5EF4-FFF2-40B4-BE49-F238E27FC236}">
                <a16:creationId xmlns:a16="http://schemas.microsoft.com/office/drawing/2014/main" id="{B3C33AE4-6CB1-4936-905A-BAB504348588}"/>
              </a:ext>
            </a:extLst>
          </p:cNvPr>
          <p:cNvSpPr>
            <a:spLocks noGrp="1"/>
          </p:cNvSpPr>
          <p:nvPr>
            <p:ph type="body" sz="quarter" idx="24" hasCustomPrompt="1"/>
          </p:nvPr>
        </p:nvSpPr>
        <p:spPr>
          <a:xfrm>
            <a:off x="915323"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08" name="Text Placeholder 4">
            <a:extLst>
              <a:ext uri="{FF2B5EF4-FFF2-40B4-BE49-F238E27FC236}">
                <a16:creationId xmlns:a16="http://schemas.microsoft.com/office/drawing/2014/main" id="{4301EF71-62D3-402F-B305-A71D5CB4B6E3}"/>
              </a:ext>
            </a:extLst>
          </p:cNvPr>
          <p:cNvSpPr>
            <a:spLocks noGrp="1"/>
          </p:cNvSpPr>
          <p:nvPr>
            <p:ph type="body" sz="quarter" idx="25" hasCustomPrompt="1"/>
          </p:nvPr>
        </p:nvSpPr>
        <p:spPr>
          <a:xfrm>
            <a:off x="915323" y="2352091"/>
            <a:ext cx="591779" cy="273727"/>
          </a:xfrm>
        </p:spPr>
        <p:txBody>
          <a:bodyPr anchor="t" anchorCtr="0">
            <a:normAutofit/>
          </a:bodyPr>
          <a:lstStyle>
            <a:lvl1pPr marL="0" indent="0" algn="ctr">
              <a:buNone/>
              <a:defRPr sz="600" b="0"/>
            </a:lvl1pPr>
          </a:lstStyle>
          <a:p>
            <a:pPr lvl="0"/>
            <a:r>
              <a:rPr lang="en-US" dirty="0"/>
              <a:t>Title/Center</a:t>
            </a:r>
          </a:p>
        </p:txBody>
      </p:sp>
      <p:sp>
        <p:nvSpPr>
          <p:cNvPr id="109" name="Text Placeholder 4">
            <a:extLst>
              <a:ext uri="{FF2B5EF4-FFF2-40B4-BE49-F238E27FC236}">
                <a16:creationId xmlns:a16="http://schemas.microsoft.com/office/drawing/2014/main" id="{8F251778-50E5-441B-B412-0D610E6F8181}"/>
              </a:ext>
            </a:extLst>
          </p:cNvPr>
          <p:cNvSpPr>
            <a:spLocks noGrp="1"/>
          </p:cNvSpPr>
          <p:nvPr>
            <p:ph type="body" sz="quarter" idx="26" hasCustomPrompt="1"/>
          </p:nvPr>
        </p:nvSpPr>
        <p:spPr>
          <a:xfrm>
            <a:off x="1552039"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0" name="Text Placeholder 4">
            <a:extLst>
              <a:ext uri="{FF2B5EF4-FFF2-40B4-BE49-F238E27FC236}">
                <a16:creationId xmlns:a16="http://schemas.microsoft.com/office/drawing/2014/main" id="{A7B24E3A-A422-442C-967C-542722D0598C}"/>
              </a:ext>
            </a:extLst>
          </p:cNvPr>
          <p:cNvSpPr>
            <a:spLocks noGrp="1"/>
          </p:cNvSpPr>
          <p:nvPr>
            <p:ph type="body" sz="quarter" idx="27" hasCustomPrompt="1"/>
          </p:nvPr>
        </p:nvSpPr>
        <p:spPr>
          <a:xfrm>
            <a:off x="1552039"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1" name="Text Placeholder 4">
            <a:extLst>
              <a:ext uri="{FF2B5EF4-FFF2-40B4-BE49-F238E27FC236}">
                <a16:creationId xmlns:a16="http://schemas.microsoft.com/office/drawing/2014/main" id="{6F5DFEAE-669F-45BA-BFA6-CE2C21C287FF}"/>
              </a:ext>
            </a:extLst>
          </p:cNvPr>
          <p:cNvSpPr>
            <a:spLocks noGrp="1"/>
          </p:cNvSpPr>
          <p:nvPr>
            <p:ph type="body" sz="quarter" idx="28" hasCustomPrompt="1"/>
          </p:nvPr>
        </p:nvSpPr>
        <p:spPr>
          <a:xfrm>
            <a:off x="2188754"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2" name="Text Placeholder 4">
            <a:extLst>
              <a:ext uri="{FF2B5EF4-FFF2-40B4-BE49-F238E27FC236}">
                <a16:creationId xmlns:a16="http://schemas.microsoft.com/office/drawing/2014/main" id="{7A182512-7F4A-4A18-BBD5-E461FF4A72E8}"/>
              </a:ext>
            </a:extLst>
          </p:cNvPr>
          <p:cNvSpPr>
            <a:spLocks noGrp="1"/>
          </p:cNvSpPr>
          <p:nvPr>
            <p:ph type="body" sz="quarter" idx="29" hasCustomPrompt="1"/>
          </p:nvPr>
        </p:nvSpPr>
        <p:spPr>
          <a:xfrm>
            <a:off x="2188754"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3" name="Text Placeholder 4">
            <a:extLst>
              <a:ext uri="{FF2B5EF4-FFF2-40B4-BE49-F238E27FC236}">
                <a16:creationId xmlns:a16="http://schemas.microsoft.com/office/drawing/2014/main" id="{7058B398-C053-4A04-A9B1-B60EDC83A70E}"/>
              </a:ext>
            </a:extLst>
          </p:cNvPr>
          <p:cNvSpPr>
            <a:spLocks noGrp="1"/>
          </p:cNvSpPr>
          <p:nvPr>
            <p:ph type="body" sz="quarter" idx="30" hasCustomPrompt="1"/>
          </p:nvPr>
        </p:nvSpPr>
        <p:spPr>
          <a:xfrm>
            <a:off x="2825470"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4" name="Text Placeholder 4">
            <a:extLst>
              <a:ext uri="{FF2B5EF4-FFF2-40B4-BE49-F238E27FC236}">
                <a16:creationId xmlns:a16="http://schemas.microsoft.com/office/drawing/2014/main" id="{FD7ED79C-D272-4362-9A9D-DCEF61720D99}"/>
              </a:ext>
            </a:extLst>
          </p:cNvPr>
          <p:cNvSpPr>
            <a:spLocks noGrp="1"/>
          </p:cNvSpPr>
          <p:nvPr>
            <p:ph type="body" sz="quarter" idx="31" hasCustomPrompt="1"/>
          </p:nvPr>
        </p:nvSpPr>
        <p:spPr>
          <a:xfrm>
            <a:off x="2825470"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5" name="Text Placeholder 4">
            <a:extLst>
              <a:ext uri="{FF2B5EF4-FFF2-40B4-BE49-F238E27FC236}">
                <a16:creationId xmlns:a16="http://schemas.microsoft.com/office/drawing/2014/main" id="{AAF9C726-6E16-4669-A18E-78C8D955DC52}"/>
              </a:ext>
            </a:extLst>
          </p:cNvPr>
          <p:cNvSpPr>
            <a:spLocks noGrp="1"/>
          </p:cNvSpPr>
          <p:nvPr>
            <p:ph type="body" sz="quarter" idx="32" hasCustomPrompt="1"/>
          </p:nvPr>
        </p:nvSpPr>
        <p:spPr>
          <a:xfrm>
            <a:off x="3462185"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6" name="Text Placeholder 4">
            <a:extLst>
              <a:ext uri="{FF2B5EF4-FFF2-40B4-BE49-F238E27FC236}">
                <a16:creationId xmlns:a16="http://schemas.microsoft.com/office/drawing/2014/main" id="{133CEE77-7E18-4892-83B6-CCBDF62A0213}"/>
              </a:ext>
            </a:extLst>
          </p:cNvPr>
          <p:cNvSpPr>
            <a:spLocks noGrp="1"/>
          </p:cNvSpPr>
          <p:nvPr>
            <p:ph type="body" sz="quarter" idx="33" hasCustomPrompt="1"/>
          </p:nvPr>
        </p:nvSpPr>
        <p:spPr>
          <a:xfrm>
            <a:off x="3462185"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7" name="Text Placeholder 4">
            <a:extLst>
              <a:ext uri="{FF2B5EF4-FFF2-40B4-BE49-F238E27FC236}">
                <a16:creationId xmlns:a16="http://schemas.microsoft.com/office/drawing/2014/main" id="{CC3728C4-FD56-4C43-904D-5D9B9DA5B9CD}"/>
              </a:ext>
            </a:extLst>
          </p:cNvPr>
          <p:cNvSpPr>
            <a:spLocks noGrp="1"/>
          </p:cNvSpPr>
          <p:nvPr>
            <p:ph type="body" sz="quarter" idx="34" hasCustomPrompt="1"/>
          </p:nvPr>
        </p:nvSpPr>
        <p:spPr>
          <a:xfrm>
            <a:off x="4098901"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8" name="Text Placeholder 4">
            <a:extLst>
              <a:ext uri="{FF2B5EF4-FFF2-40B4-BE49-F238E27FC236}">
                <a16:creationId xmlns:a16="http://schemas.microsoft.com/office/drawing/2014/main" id="{0BA4272C-13DD-4560-A216-F9D3E353B156}"/>
              </a:ext>
            </a:extLst>
          </p:cNvPr>
          <p:cNvSpPr>
            <a:spLocks noGrp="1"/>
          </p:cNvSpPr>
          <p:nvPr>
            <p:ph type="body" sz="quarter" idx="35" hasCustomPrompt="1"/>
          </p:nvPr>
        </p:nvSpPr>
        <p:spPr>
          <a:xfrm>
            <a:off x="4098901"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9" name="Text Placeholder 4">
            <a:extLst>
              <a:ext uri="{FF2B5EF4-FFF2-40B4-BE49-F238E27FC236}">
                <a16:creationId xmlns:a16="http://schemas.microsoft.com/office/drawing/2014/main" id="{86900410-DA5B-4E34-8D22-1CF192F03534}"/>
              </a:ext>
            </a:extLst>
          </p:cNvPr>
          <p:cNvSpPr>
            <a:spLocks noGrp="1"/>
          </p:cNvSpPr>
          <p:nvPr>
            <p:ph type="body" sz="quarter" idx="36" hasCustomPrompt="1"/>
          </p:nvPr>
        </p:nvSpPr>
        <p:spPr>
          <a:xfrm>
            <a:off x="4735616"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0" name="Text Placeholder 4">
            <a:extLst>
              <a:ext uri="{FF2B5EF4-FFF2-40B4-BE49-F238E27FC236}">
                <a16:creationId xmlns:a16="http://schemas.microsoft.com/office/drawing/2014/main" id="{537E8458-0527-400B-840B-04D93CF0BAE8}"/>
              </a:ext>
            </a:extLst>
          </p:cNvPr>
          <p:cNvSpPr>
            <a:spLocks noGrp="1"/>
          </p:cNvSpPr>
          <p:nvPr>
            <p:ph type="body" sz="quarter" idx="37" hasCustomPrompt="1"/>
          </p:nvPr>
        </p:nvSpPr>
        <p:spPr>
          <a:xfrm>
            <a:off x="4735616"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1" name="Text Placeholder 4">
            <a:extLst>
              <a:ext uri="{FF2B5EF4-FFF2-40B4-BE49-F238E27FC236}">
                <a16:creationId xmlns:a16="http://schemas.microsoft.com/office/drawing/2014/main" id="{2F2B6782-9F33-45DC-BDA3-3CEED614FBC7}"/>
              </a:ext>
            </a:extLst>
          </p:cNvPr>
          <p:cNvSpPr>
            <a:spLocks noGrp="1"/>
          </p:cNvSpPr>
          <p:nvPr>
            <p:ph type="body" sz="quarter" idx="38" hasCustomPrompt="1"/>
          </p:nvPr>
        </p:nvSpPr>
        <p:spPr>
          <a:xfrm>
            <a:off x="5372332"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2" name="Text Placeholder 4">
            <a:extLst>
              <a:ext uri="{FF2B5EF4-FFF2-40B4-BE49-F238E27FC236}">
                <a16:creationId xmlns:a16="http://schemas.microsoft.com/office/drawing/2014/main" id="{98396219-856B-4CE7-AF67-9F25CE197492}"/>
              </a:ext>
            </a:extLst>
          </p:cNvPr>
          <p:cNvSpPr>
            <a:spLocks noGrp="1"/>
          </p:cNvSpPr>
          <p:nvPr>
            <p:ph type="body" sz="quarter" idx="39" hasCustomPrompt="1"/>
          </p:nvPr>
        </p:nvSpPr>
        <p:spPr>
          <a:xfrm>
            <a:off x="5372332"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3" name="Text Placeholder 4">
            <a:extLst>
              <a:ext uri="{FF2B5EF4-FFF2-40B4-BE49-F238E27FC236}">
                <a16:creationId xmlns:a16="http://schemas.microsoft.com/office/drawing/2014/main" id="{1B5A1AD3-114E-4F94-B9FC-EAD79F3D9A1A}"/>
              </a:ext>
            </a:extLst>
          </p:cNvPr>
          <p:cNvSpPr>
            <a:spLocks noGrp="1"/>
          </p:cNvSpPr>
          <p:nvPr>
            <p:ph type="body" sz="quarter" idx="40" hasCustomPrompt="1"/>
          </p:nvPr>
        </p:nvSpPr>
        <p:spPr>
          <a:xfrm>
            <a:off x="6009047"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4" name="Text Placeholder 4">
            <a:extLst>
              <a:ext uri="{FF2B5EF4-FFF2-40B4-BE49-F238E27FC236}">
                <a16:creationId xmlns:a16="http://schemas.microsoft.com/office/drawing/2014/main" id="{AD674FD0-63BF-43F5-B462-D9708904C44C}"/>
              </a:ext>
            </a:extLst>
          </p:cNvPr>
          <p:cNvSpPr>
            <a:spLocks noGrp="1"/>
          </p:cNvSpPr>
          <p:nvPr>
            <p:ph type="body" sz="quarter" idx="41" hasCustomPrompt="1"/>
          </p:nvPr>
        </p:nvSpPr>
        <p:spPr>
          <a:xfrm>
            <a:off x="6009047"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5" name="Picture Placeholder 5">
            <a:extLst>
              <a:ext uri="{FF2B5EF4-FFF2-40B4-BE49-F238E27FC236}">
                <a16:creationId xmlns:a16="http://schemas.microsoft.com/office/drawing/2014/main" id="{CC289628-2349-4C9F-941F-8B89CBFBAF56}"/>
              </a:ext>
            </a:extLst>
          </p:cNvPr>
          <p:cNvSpPr>
            <a:spLocks noGrp="1"/>
          </p:cNvSpPr>
          <p:nvPr>
            <p:ph type="pic" sz="quarter" idx="42"/>
          </p:nvPr>
        </p:nvSpPr>
        <p:spPr>
          <a:xfrm>
            <a:off x="323825" y="300370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6" name="Picture Placeholder 5">
            <a:extLst>
              <a:ext uri="{FF2B5EF4-FFF2-40B4-BE49-F238E27FC236}">
                <a16:creationId xmlns:a16="http://schemas.microsoft.com/office/drawing/2014/main" id="{22E01568-8A97-4B67-A8A6-ED04499D93DD}"/>
              </a:ext>
            </a:extLst>
          </p:cNvPr>
          <p:cNvSpPr>
            <a:spLocks noGrp="1"/>
          </p:cNvSpPr>
          <p:nvPr>
            <p:ph type="pic" sz="quarter" idx="43"/>
          </p:nvPr>
        </p:nvSpPr>
        <p:spPr>
          <a:xfrm>
            <a:off x="960540" y="300370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7" name="Picture Placeholder 5">
            <a:extLst>
              <a:ext uri="{FF2B5EF4-FFF2-40B4-BE49-F238E27FC236}">
                <a16:creationId xmlns:a16="http://schemas.microsoft.com/office/drawing/2014/main" id="{0C9FE752-B3BB-4BD0-9469-03B521BECE67}"/>
              </a:ext>
            </a:extLst>
          </p:cNvPr>
          <p:cNvSpPr>
            <a:spLocks noGrp="1"/>
          </p:cNvSpPr>
          <p:nvPr>
            <p:ph type="pic" sz="quarter" idx="44"/>
          </p:nvPr>
        </p:nvSpPr>
        <p:spPr>
          <a:xfrm>
            <a:off x="1597256" y="300370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8" name="Picture Placeholder 5">
            <a:extLst>
              <a:ext uri="{FF2B5EF4-FFF2-40B4-BE49-F238E27FC236}">
                <a16:creationId xmlns:a16="http://schemas.microsoft.com/office/drawing/2014/main" id="{25CC6AD5-3EA3-4D99-B2BB-1C030CF88C03}"/>
              </a:ext>
            </a:extLst>
          </p:cNvPr>
          <p:cNvSpPr>
            <a:spLocks noGrp="1"/>
          </p:cNvSpPr>
          <p:nvPr>
            <p:ph type="pic" sz="quarter" idx="45"/>
          </p:nvPr>
        </p:nvSpPr>
        <p:spPr>
          <a:xfrm>
            <a:off x="2233971" y="300370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9" name="Picture Placeholder 5">
            <a:extLst>
              <a:ext uri="{FF2B5EF4-FFF2-40B4-BE49-F238E27FC236}">
                <a16:creationId xmlns:a16="http://schemas.microsoft.com/office/drawing/2014/main" id="{53CF10D5-6593-47E3-A39F-C51722295D00}"/>
              </a:ext>
            </a:extLst>
          </p:cNvPr>
          <p:cNvSpPr>
            <a:spLocks noGrp="1"/>
          </p:cNvSpPr>
          <p:nvPr>
            <p:ph type="pic" sz="quarter" idx="46"/>
          </p:nvPr>
        </p:nvSpPr>
        <p:spPr>
          <a:xfrm>
            <a:off x="2870687" y="300369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0" name="Picture Placeholder 5">
            <a:extLst>
              <a:ext uri="{FF2B5EF4-FFF2-40B4-BE49-F238E27FC236}">
                <a16:creationId xmlns:a16="http://schemas.microsoft.com/office/drawing/2014/main" id="{C9591DB7-4353-4E81-8FA3-12E8616BD438}"/>
              </a:ext>
            </a:extLst>
          </p:cNvPr>
          <p:cNvSpPr>
            <a:spLocks noGrp="1"/>
          </p:cNvSpPr>
          <p:nvPr>
            <p:ph type="pic" sz="quarter" idx="47"/>
          </p:nvPr>
        </p:nvSpPr>
        <p:spPr>
          <a:xfrm>
            <a:off x="3507402" y="300369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1" name="Picture Placeholder 5">
            <a:extLst>
              <a:ext uri="{FF2B5EF4-FFF2-40B4-BE49-F238E27FC236}">
                <a16:creationId xmlns:a16="http://schemas.microsoft.com/office/drawing/2014/main" id="{505BBA65-CD5D-4A33-9399-DFA721A52924}"/>
              </a:ext>
            </a:extLst>
          </p:cNvPr>
          <p:cNvSpPr>
            <a:spLocks noGrp="1"/>
          </p:cNvSpPr>
          <p:nvPr>
            <p:ph type="pic" sz="quarter" idx="48"/>
          </p:nvPr>
        </p:nvSpPr>
        <p:spPr>
          <a:xfrm>
            <a:off x="4144118" y="300369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2" name="Picture Placeholder 5">
            <a:extLst>
              <a:ext uri="{FF2B5EF4-FFF2-40B4-BE49-F238E27FC236}">
                <a16:creationId xmlns:a16="http://schemas.microsoft.com/office/drawing/2014/main" id="{7D0AE97E-0E5F-4640-876D-4A008EDDA664}"/>
              </a:ext>
            </a:extLst>
          </p:cNvPr>
          <p:cNvSpPr>
            <a:spLocks noGrp="1"/>
          </p:cNvSpPr>
          <p:nvPr>
            <p:ph type="pic" sz="quarter" idx="49"/>
          </p:nvPr>
        </p:nvSpPr>
        <p:spPr>
          <a:xfrm>
            <a:off x="4780833" y="300369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3" name="Picture Placeholder 5">
            <a:extLst>
              <a:ext uri="{FF2B5EF4-FFF2-40B4-BE49-F238E27FC236}">
                <a16:creationId xmlns:a16="http://schemas.microsoft.com/office/drawing/2014/main" id="{903D6972-4531-4001-BE74-9E11E551CD32}"/>
              </a:ext>
            </a:extLst>
          </p:cNvPr>
          <p:cNvSpPr>
            <a:spLocks noGrp="1"/>
          </p:cNvSpPr>
          <p:nvPr>
            <p:ph type="pic" sz="quarter" idx="50"/>
          </p:nvPr>
        </p:nvSpPr>
        <p:spPr>
          <a:xfrm>
            <a:off x="5417549" y="300369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4" name="Picture Placeholder 5">
            <a:extLst>
              <a:ext uri="{FF2B5EF4-FFF2-40B4-BE49-F238E27FC236}">
                <a16:creationId xmlns:a16="http://schemas.microsoft.com/office/drawing/2014/main" id="{4195BAA0-5736-4384-BD61-08B3D3C132D9}"/>
              </a:ext>
            </a:extLst>
          </p:cNvPr>
          <p:cNvSpPr>
            <a:spLocks noGrp="1"/>
          </p:cNvSpPr>
          <p:nvPr>
            <p:ph type="pic" sz="quarter" idx="51"/>
          </p:nvPr>
        </p:nvSpPr>
        <p:spPr>
          <a:xfrm>
            <a:off x="6054264" y="300369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5" name="Text Placeholder 4">
            <a:extLst>
              <a:ext uri="{FF2B5EF4-FFF2-40B4-BE49-F238E27FC236}">
                <a16:creationId xmlns:a16="http://schemas.microsoft.com/office/drawing/2014/main" id="{63862070-2A85-45F5-8878-B97F5D900C6B}"/>
              </a:ext>
            </a:extLst>
          </p:cNvPr>
          <p:cNvSpPr>
            <a:spLocks noGrp="1"/>
          </p:cNvSpPr>
          <p:nvPr>
            <p:ph type="body" sz="quarter" idx="52" hasCustomPrompt="1"/>
          </p:nvPr>
        </p:nvSpPr>
        <p:spPr>
          <a:xfrm>
            <a:off x="278608"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36" name="Text Placeholder 4">
            <a:extLst>
              <a:ext uri="{FF2B5EF4-FFF2-40B4-BE49-F238E27FC236}">
                <a16:creationId xmlns:a16="http://schemas.microsoft.com/office/drawing/2014/main" id="{17ED5038-F68E-416B-AE73-FC02CCA45FB2}"/>
              </a:ext>
            </a:extLst>
          </p:cNvPr>
          <p:cNvSpPr>
            <a:spLocks noGrp="1"/>
          </p:cNvSpPr>
          <p:nvPr>
            <p:ph type="body" sz="quarter" idx="53" hasCustomPrompt="1"/>
          </p:nvPr>
        </p:nvSpPr>
        <p:spPr>
          <a:xfrm>
            <a:off x="278608" y="3880469"/>
            <a:ext cx="591779" cy="273727"/>
          </a:xfrm>
        </p:spPr>
        <p:txBody>
          <a:bodyPr anchor="t" anchorCtr="0">
            <a:noAutofit/>
          </a:bodyPr>
          <a:lstStyle>
            <a:lvl1pPr marL="0" indent="0" algn="ctr">
              <a:buNone/>
              <a:defRPr sz="600" b="0"/>
            </a:lvl1pPr>
          </a:lstStyle>
          <a:p>
            <a:pPr lvl="0"/>
            <a:r>
              <a:rPr lang="en-US" dirty="0"/>
              <a:t>Title/Center</a:t>
            </a:r>
          </a:p>
        </p:txBody>
      </p:sp>
      <p:sp>
        <p:nvSpPr>
          <p:cNvPr id="137" name="Text Placeholder 4">
            <a:extLst>
              <a:ext uri="{FF2B5EF4-FFF2-40B4-BE49-F238E27FC236}">
                <a16:creationId xmlns:a16="http://schemas.microsoft.com/office/drawing/2014/main" id="{0914CC17-E4D9-4331-BEFA-9B8279272556}"/>
              </a:ext>
            </a:extLst>
          </p:cNvPr>
          <p:cNvSpPr>
            <a:spLocks noGrp="1"/>
          </p:cNvSpPr>
          <p:nvPr>
            <p:ph type="body" sz="quarter" idx="54" hasCustomPrompt="1"/>
          </p:nvPr>
        </p:nvSpPr>
        <p:spPr>
          <a:xfrm>
            <a:off x="915323"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38" name="Text Placeholder 4">
            <a:extLst>
              <a:ext uri="{FF2B5EF4-FFF2-40B4-BE49-F238E27FC236}">
                <a16:creationId xmlns:a16="http://schemas.microsoft.com/office/drawing/2014/main" id="{28E10950-68D2-41F8-98CA-61D33CFB30B8}"/>
              </a:ext>
            </a:extLst>
          </p:cNvPr>
          <p:cNvSpPr>
            <a:spLocks noGrp="1"/>
          </p:cNvSpPr>
          <p:nvPr>
            <p:ph type="body" sz="quarter" idx="55" hasCustomPrompt="1"/>
          </p:nvPr>
        </p:nvSpPr>
        <p:spPr>
          <a:xfrm>
            <a:off x="915323" y="3880469"/>
            <a:ext cx="591779" cy="273727"/>
          </a:xfrm>
        </p:spPr>
        <p:txBody>
          <a:bodyPr anchor="t" anchorCtr="0">
            <a:noAutofit/>
          </a:bodyPr>
          <a:lstStyle>
            <a:lvl1pPr marL="0" indent="0" algn="ctr">
              <a:buNone/>
              <a:defRPr sz="600" b="0"/>
            </a:lvl1pPr>
          </a:lstStyle>
          <a:p>
            <a:pPr lvl="0"/>
            <a:r>
              <a:rPr lang="en-US" dirty="0"/>
              <a:t>Title/Center</a:t>
            </a:r>
          </a:p>
        </p:txBody>
      </p:sp>
      <p:sp>
        <p:nvSpPr>
          <p:cNvPr id="139" name="Text Placeholder 4">
            <a:extLst>
              <a:ext uri="{FF2B5EF4-FFF2-40B4-BE49-F238E27FC236}">
                <a16:creationId xmlns:a16="http://schemas.microsoft.com/office/drawing/2014/main" id="{0243ECA2-A54C-4519-BAC1-D2D6DE707450}"/>
              </a:ext>
            </a:extLst>
          </p:cNvPr>
          <p:cNvSpPr>
            <a:spLocks noGrp="1"/>
          </p:cNvSpPr>
          <p:nvPr>
            <p:ph type="body" sz="quarter" idx="56" hasCustomPrompt="1"/>
          </p:nvPr>
        </p:nvSpPr>
        <p:spPr>
          <a:xfrm>
            <a:off x="1552039"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0" name="Text Placeholder 4">
            <a:extLst>
              <a:ext uri="{FF2B5EF4-FFF2-40B4-BE49-F238E27FC236}">
                <a16:creationId xmlns:a16="http://schemas.microsoft.com/office/drawing/2014/main" id="{AE0FE4A1-6B9F-4B75-AD85-D5AFBE1A513F}"/>
              </a:ext>
            </a:extLst>
          </p:cNvPr>
          <p:cNvSpPr>
            <a:spLocks noGrp="1"/>
          </p:cNvSpPr>
          <p:nvPr>
            <p:ph type="body" sz="quarter" idx="57" hasCustomPrompt="1"/>
          </p:nvPr>
        </p:nvSpPr>
        <p:spPr>
          <a:xfrm>
            <a:off x="1552039" y="3880469"/>
            <a:ext cx="591779" cy="273727"/>
          </a:xfrm>
        </p:spPr>
        <p:txBody>
          <a:bodyPr anchor="t" anchorCtr="0">
            <a:noAutofit/>
          </a:bodyPr>
          <a:lstStyle>
            <a:lvl1pPr marL="0" indent="0" algn="ctr">
              <a:buNone/>
              <a:defRPr sz="600" b="0"/>
            </a:lvl1pPr>
          </a:lstStyle>
          <a:p>
            <a:pPr lvl="0"/>
            <a:r>
              <a:rPr lang="en-US" dirty="0"/>
              <a:t>Title/Center</a:t>
            </a:r>
          </a:p>
        </p:txBody>
      </p:sp>
      <p:sp>
        <p:nvSpPr>
          <p:cNvPr id="141" name="Text Placeholder 4">
            <a:extLst>
              <a:ext uri="{FF2B5EF4-FFF2-40B4-BE49-F238E27FC236}">
                <a16:creationId xmlns:a16="http://schemas.microsoft.com/office/drawing/2014/main" id="{ECF312DE-7302-4EEE-ABB5-B29BD05577AC}"/>
              </a:ext>
            </a:extLst>
          </p:cNvPr>
          <p:cNvSpPr>
            <a:spLocks noGrp="1"/>
          </p:cNvSpPr>
          <p:nvPr>
            <p:ph type="body" sz="quarter" idx="58" hasCustomPrompt="1"/>
          </p:nvPr>
        </p:nvSpPr>
        <p:spPr>
          <a:xfrm>
            <a:off x="2188754"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2" name="Text Placeholder 4">
            <a:extLst>
              <a:ext uri="{FF2B5EF4-FFF2-40B4-BE49-F238E27FC236}">
                <a16:creationId xmlns:a16="http://schemas.microsoft.com/office/drawing/2014/main" id="{3234E3AD-F46D-4F3B-9ECA-DA1FE08C4162}"/>
              </a:ext>
            </a:extLst>
          </p:cNvPr>
          <p:cNvSpPr>
            <a:spLocks noGrp="1"/>
          </p:cNvSpPr>
          <p:nvPr>
            <p:ph type="body" sz="quarter" idx="59" hasCustomPrompt="1"/>
          </p:nvPr>
        </p:nvSpPr>
        <p:spPr>
          <a:xfrm>
            <a:off x="2188754" y="3880469"/>
            <a:ext cx="591779" cy="273727"/>
          </a:xfrm>
        </p:spPr>
        <p:txBody>
          <a:bodyPr anchor="t" anchorCtr="0">
            <a:noAutofit/>
          </a:bodyPr>
          <a:lstStyle>
            <a:lvl1pPr marL="0" indent="0" algn="ctr">
              <a:buNone/>
              <a:defRPr sz="600" b="0"/>
            </a:lvl1pPr>
          </a:lstStyle>
          <a:p>
            <a:pPr lvl="0"/>
            <a:r>
              <a:rPr lang="en-US" dirty="0"/>
              <a:t>Title/Center</a:t>
            </a:r>
          </a:p>
        </p:txBody>
      </p:sp>
      <p:sp>
        <p:nvSpPr>
          <p:cNvPr id="143" name="Text Placeholder 4">
            <a:extLst>
              <a:ext uri="{FF2B5EF4-FFF2-40B4-BE49-F238E27FC236}">
                <a16:creationId xmlns:a16="http://schemas.microsoft.com/office/drawing/2014/main" id="{A504AD85-5EDE-4A49-8110-A4A9049429C1}"/>
              </a:ext>
            </a:extLst>
          </p:cNvPr>
          <p:cNvSpPr>
            <a:spLocks noGrp="1"/>
          </p:cNvSpPr>
          <p:nvPr>
            <p:ph type="body" sz="quarter" idx="60" hasCustomPrompt="1"/>
          </p:nvPr>
        </p:nvSpPr>
        <p:spPr>
          <a:xfrm>
            <a:off x="2825470"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4" name="Text Placeholder 4">
            <a:extLst>
              <a:ext uri="{FF2B5EF4-FFF2-40B4-BE49-F238E27FC236}">
                <a16:creationId xmlns:a16="http://schemas.microsoft.com/office/drawing/2014/main" id="{ABA5400B-CE1F-4F9D-A1C4-F92D84B81CE6}"/>
              </a:ext>
            </a:extLst>
          </p:cNvPr>
          <p:cNvSpPr>
            <a:spLocks noGrp="1"/>
          </p:cNvSpPr>
          <p:nvPr>
            <p:ph type="body" sz="quarter" idx="61" hasCustomPrompt="1"/>
          </p:nvPr>
        </p:nvSpPr>
        <p:spPr>
          <a:xfrm>
            <a:off x="2825470" y="3880469"/>
            <a:ext cx="591779" cy="273727"/>
          </a:xfrm>
        </p:spPr>
        <p:txBody>
          <a:bodyPr anchor="t" anchorCtr="0">
            <a:noAutofit/>
          </a:bodyPr>
          <a:lstStyle>
            <a:lvl1pPr marL="0" indent="0" algn="ctr">
              <a:buNone/>
              <a:defRPr sz="600" b="0"/>
            </a:lvl1pPr>
          </a:lstStyle>
          <a:p>
            <a:pPr lvl="0"/>
            <a:r>
              <a:rPr lang="en-US" dirty="0"/>
              <a:t>Title/Center</a:t>
            </a:r>
          </a:p>
        </p:txBody>
      </p:sp>
      <p:sp>
        <p:nvSpPr>
          <p:cNvPr id="145" name="Text Placeholder 4">
            <a:extLst>
              <a:ext uri="{FF2B5EF4-FFF2-40B4-BE49-F238E27FC236}">
                <a16:creationId xmlns:a16="http://schemas.microsoft.com/office/drawing/2014/main" id="{61D45FBD-96C3-4FDB-BFD0-18AC2E7819BA}"/>
              </a:ext>
            </a:extLst>
          </p:cNvPr>
          <p:cNvSpPr>
            <a:spLocks noGrp="1"/>
          </p:cNvSpPr>
          <p:nvPr>
            <p:ph type="body" sz="quarter" idx="62" hasCustomPrompt="1"/>
          </p:nvPr>
        </p:nvSpPr>
        <p:spPr>
          <a:xfrm>
            <a:off x="3462185"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6" name="Text Placeholder 4">
            <a:extLst>
              <a:ext uri="{FF2B5EF4-FFF2-40B4-BE49-F238E27FC236}">
                <a16:creationId xmlns:a16="http://schemas.microsoft.com/office/drawing/2014/main" id="{7B170688-060F-4347-8294-B0E87470C2D0}"/>
              </a:ext>
            </a:extLst>
          </p:cNvPr>
          <p:cNvSpPr>
            <a:spLocks noGrp="1"/>
          </p:cNvSpPr>
          <p:nvPr>
            <p:ph type="body" sz="quarter" idx="63" hasCustomPrompt="1"/>
          </p:nvPr>
        </p:nvSpPr>
        <p:spPr>
          <a:xfrm>
            <a:off x="3462185" y="3880469"/>
            <a:ext cx="591779" cy="273727"/>
          </a:xfrm>
        </p:spPr>
        <p:txBody>
          <a:bodyPr anchor="t" anchorCtr="0">
            <a:noAutofit/>
          </a:bodyPr>
          <a:lstStyle>
            <a:lvl1pPr marL="0" indent="0" algn="ctr">
              <a:buNone/>
              <a:defRPr sz="600" b="0"/>
            </a:lvl1pPr>
          </a:lstStyle>
          <a:p>
            <a:pPr lvl="0"/>
            <a:r>
              <a:rPr lang="en-US" dirty="0"/>
              <a:t>Title/Center</a:t>
            </a:r>
          </a:p>
        </p:txBody>
      </p:sp>
      <p:sp>
        <p:nvSpPr>
          <p:cNvPr id="147" name="Text Placeholder 4">
            <a:extLst>
              <a:ext uri="{FF2B5EF4-FFF2-40B4-BE49-F238E27FC236}">
                <a16:creationId xmlns:a16="http://schemas.microsoft.com/office/drawing/2014/main" id="{993141A3-02A9-4203-955A-647648E1D0C1}"/>
              </a:ext>
            </a:extLst>
          </p:cNvPr>
          <p:cNvSpPr>
            <a:spLocks noGrp="1"/>
          </p:cNvSpPr>
          <p:nvPr>
            <p:ph type="body" sz="quarter" idx="64" hasCustomPrompt="1"/>
          </p:nvPr>
        </p:nvSpPr>
        <p:spPr>
          <a:xfrm>
            <a:off x="4098901"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8" name="Text Placeholder 4">
            <a:extLst>
              <a:ext uri="{FF2B5EF4-FFF2-40B4-BE49-F238E27FC236}">
                <a16:creationId xmlns:a16="http://schemas.microsoft.com/office/drawing/2014/main" id="{1EBEC4FD-95CC-4794-9402-3C917693FBAD}"/>
              </a:ext>
            </a:extLst>
          </p:cNvPr>
          <p:cNvSpPr>
            <a:spLocks noGrp="1"/>
          </p:cNvSpPr>
          <p:nvPr>
            <p:ph type="body" sz="quarter" idx="65" hasCustomPrompt="1"/>
          </p:nvPr>
        </p:nvSpPr>
        <p:spPr>
          <a:xfrm>
            <a:off x="4098901" y="3880469"/>
            <a:ext cx="591779" cy="273727"/>
          </a:xfrm>
        </p:spPr>
        <p:txBody>
          <a:bodyPr anchor="t" anchorCtr="0">
            <a:noAutofit/>
          </a:bodyPr>
          <a:lstStyle>
            <a:lvl1pPr marL="0" indent="0" algn="ctr">
              <a:buNone/>
              <a:defRPr sz="600" b="0"/>
            </a:lvl1pPr>
          </a:lstStyle>
          <a:p>
            <a:pPr lvl="0"/>
            <a:r>
              <a:rPr lang="en-US" dirty="0"/>
              <a:t>Title/Center</a:t>
            </a:r>
          </a:p>
        </p:txBody>
      </p:sp>
      <p:sp>
        <p:nvSpPr>
          <p:cNvPr id="149" name="Text Placeholder 4">
            <a:extLst>
              <a:ext uri="{FF2B5EF4-FFF2-40B4-BE49-F238E27FC236}">
                <a16:creationId xmlns:a16="http://schemas.microsoft.com/office/drawing/2014/main" id="{84DB71D3-3B77-4E7F-9285-8625BE2A8960}"/>
              </a:ext>
            </a:extLst>
          </p:cNvPr>
          <p:cNvSpPr>
            <a:spLocks noGrp="1"/>
          </p:cNvSpPr>
          <p:nvPr>
            <p:ph type="body" sz="quarter" idx="66" hasCustomPrompt="1"/>
          </p:nvPr>
        </p:nvSpPr>
        <p:spPr>
          <a:xfrm>
            <a:off x="4735616"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0" name="Text Placeholder 4">
            <a:extLst>
              <a:ext uri="{FF2B5EF4-FFF2-40B4-BE49-F238E27FC236}">
                <a16:creationId xmlns:a16="http://schemas.microsoft.com/office/drawing/2014/main" id="{D82A2D3B-286D-4B35-ACAB-9FFE91CA36FA}"/>
              </a:ext>
            </a:extLst>
          </p:cNvPr>
          <p:cNvSpPr>
            <a:spLocks noGrp="1"/>
          </p:cNvSpPr>
          <p:nvPr>
            <p:ph type="body" sz="quarter" idx="67" hasCustomPrompt="1"/>
          </p:nvPr>
        </p:nvSpPr>
        <p:spPr>
          <a:xfrm>
            <a:off x="4735616" y="3880469"/>
            <a:ext cx="591779" cy="273727"/>
          </a:xfrm>
        </p:spPr>
        <p:txBody>
          <a:bodyPr anchor="t" anchorCtr="0">
            <a:noAutofit/>
          </a:bodyPr>
          <a:lstStyle>
            <a:lvl1pPr marL="0" indent="0" algn="ctr">
              <a:buNone/>
              <a:defRPr sz="600" b="0"/>
            </a:lvl1pPr>
          </a:lstStyle>
          <a:p>
            <a:pPr lvl="0"/>
            <a:r>
              <a:rPr lang="en-US" dirty="0"/>
              <a:t>Title/Center</a:t>
            </a:r>
          </a:p>
        </p:txBody>
      </p:sp>
      <p:sp>
        <p:nvSpPr>
          <p:cNvPr id="151" name="Text Placeholder 4">
            <a:extLst>
              <a:ext uri="{FF2B5EF4-FFF2-40B4-BE49-F238E27FC236}">
                <a16:creationId xmlns:a16="http://schemas.microsoft.com/office/drawing/2014/main" id="{CB2AEAF5-045D-4AE2-B951-889FCCF570A1}"/>
              </a:ext>
            </a:extLst>
          </p:cNvPr>
          <p:cNvSpPr>
            <a:spLocks noGrp="1"/>
          </p:cNvSpPr>
          <p:nvPr>
            <p:ph type="body" sz="quarter" idx="68" hasCustomPrompt="1"/>
          </p:nvPr>
        </p:nvSpPr>
        <p:spPr>
          <a:xfrm>
            <a:off x="5372332"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2" name="Text Placeholder 4">
            <a:extLst>
              <a:ext uri="{FF2B5EF4-FFF2-40B4-BE49-F238E27FC236}">
                <a16:creationId xmlns:a16="http://schemas.microsoft.com/office/drawing/2014/main" id="{8CA72AA4-880C-4185-B59F-E00705C605B1}"/>
              </a:ext>
            </a:extLst>
          </p:cNvPr>
          <p:cNvSpPr>
            <a:spLocks noGrp="1"/>
          </p:cNvSpPr>
          <p:nvPr>
            <p:ph type="body" sz="quarter" idx="69" hasCustomPrompt="1"/>
          </p:nvPr>
        </p:nvSpPr>
        <p:spPr>
          <a:xfrm>
            <a:off x="5372332" y="3880469"/>
            <a:ext cx="591779" cy="273727"/>
          </a:xfrm>
        </p:spPr>
        <p:txBody>
          <a:bodyPr anchor="t" anchorCtr="0">
            <a:noAutofit/>
          </a:bodyPr>
          <a:lstStyle>
            <a:lvl1pPr marL="0" indent="0" algn="ctr">
              <a:buNone/>
              <a:defRPr sz="600" b="0"/>
            </a:lvl1pPr>
          </a:lstStyle>
          <a:p>
            <a:pPr lvl="0"/>
            <a:r>
              <a:rPr lang="en-US" dirty="0"/>
              <a:t>Title/Center</a:t>
            </a:r>
          </a:p>
        </p:txBody>
      </p:sp>
      <p:sp>
        <p:nvSpPr>
          <p:cNvPr id="153" name="Text Placeholder 4">
            <a:extLst>
              <a:ext uri="{FF2B5EF4-FFF2-40B4-BE49-F238E27FC236}">
                <a16:creationId xmlns:a16="http://schemas.microsoft.com/office/drawing/2014/main" id="{69A123BF-5CF3-4189-BAF2-9CF1CBBF9CBD}"/>
              </a:ext>
            </a:extLst>
          </p:cNvPr>
          <p:cNvSpPr>
            <a:spLocks noGrp="1"/>
          </p:cNvSpPr>
          <p:nvPr>
            <p:ph type="body" sz="quarter" idx="70" hasCustomPrompt="1"/>
          </p:nvPr>
        </p:nvSpPr>
        <p:spPr>
          <a:xfrm>
            <a:off x="6009047"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4" name="Text Placeholder 4">
            <a:extLst>
              <a:ext uri="{FF2B5EF4-FFF2-40B4-BE49-F238E27FC236}">
                <a16:creationId xmlns:a16="http://schemas.microsoft.com/office/drawing/2014/main" id="{23D595A6-4617-45CB-9657-DD156FD961BB}"/>
              </a:ext>
            </a:extLst>
          </p:cNvPr>
          <p:cNvSpPr>
            <a:spLocks noGrp="1"/>
          </p:cNvSpPr>
          <p:nvPr>
            <p:ph type="body" sz="quarter" idx="71" hasCustomPrompt="1"/>
          </p:nvPr>
        </p:nvSpPr>
        <p:spPr>
          <a:xfrm>
            <a:off x="6009047" y="3880469"/>
            <a:ext cx="591779" cy="273727"/>
          </a:xfrm>
        </p:spPr>
        <p:txBody>
          <a:bodyPr anchor="t" anchorCtr="0">
            <a:noAutofit/>
          </a:bodyPr>
          <a:lstStyle>
            <a:lvl1pPr marL="0" indent="0" algn="ctr">
              <a:buNone/>
              <a:defRPr sz="600" b="0"/>
            </a:lvl1pPr>
          </a:lstStyle>
          <a:p>
            <a:pPr lvl="0"/>
            <a:r>
              <a:rPr lang="en-US" dirty="0"/>
              <a:t>Title/Center</a:t>
            </a:r>
          </a:p>
        </p:txBody>
      </p:sp>
      <p:sp>
        <p:nvSpPr>
          <p:cNvPr id="67" name="TextBox 66">
            <a:extLst>
              <a:ext uri="{FF2B5EF4-FFF2-40B4-BE49-F238E27FC236}">
                <a16:creationId xmlns:a16="http://schemas.microsoft.com/office/drawing/2014/main" id="{C185F672-9777-4506-BCBA-FD31A6A82CF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7C4C104D-3BE7-453B-9D6D-F03BE5D940A4}"/>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498859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0D1AAE25-1F17-4960-8272-B34AF6F12C0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142765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F5722E3B-E7DE-4125-85A9-5E9E09B8A31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725204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BD0DF1BA-1BAA-4761-A673-04F9662C933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6572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A017FAAD-6A9D-4B05-A45C-94D29894458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145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FB96ED90-3809-4FB9-B89B-AF74020A466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2344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3518C9-9528-4011-868D-33E57DECE9D0}"/>
              </a:ext>
            </a:extLst>
          </p:cNvPr>
          <p:cNvPicPr>
            <a:picLocks noChangeAspect="1"/>
          </p:cNvPicPr>
          <p:nvPr userDrawn="1"/>
        </p:nvPicPr>
        <p:blipFill>
          <a:blip r:embed="rId2"/>
          <a:srcRect t="59" b="59"/>
          <a:stretch/>
        </p:blipFill>
        <p:spPr>
          <a:xfrm>
            <a:off x="2056" y="0"/>
            <a:ext cx="6855944"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350592" y="4830965"/>
            <a:ext cx="1570121" cy="200055"/>
          </a:xfrm>
          <a:prstGeom prst="rect">
            <a:avLst/>
          </a:prstGeom>
          <a:noFill/>
          <a:effectLst/>
        </p:spPr>
        <p:txBody>
          <a:bodyPr wrap="square" lIns="0" tIns="0" rIns="0" bIns="0" rtlCol="0">
            <a:noAutofit/>
          </a:bodyPr>
          <a:lstStyle/>
          <a:p>
            <a:r>
              <a:rPr lang="en-US" sz="600" i="1" dirty="0">
                <a:ln>
                  <a:noFill/>
                </a:ln>
                <a:solidFill>
                  <a:schemeClr val="bg1"/>
                </a:solidFill>
                <a:effectLst>
                  <a:outerShdw blurRad="139700" dir="5400000" algn="t" rotWithShape="0">
                    <a:prstClr val="black"/>
                  </a:outerShdw>
                </a:effectLst>
              </a:rPr>
              <a:t>Photo by Werner Slocum, NREL 68547</a:t>
            </a:r>
          </a:p>
        </p:txBody>
      </p:sp>
      <p:pic>
        <p:nvPicPr>
          <p:cNvPr id="10" name="Graphic 9">
            <a:extLst>
              <a:ext uri="{FF2B5EF4-FFF2-40B4-BE49-F238E27FC236}">
                <a16:creationId xmlns:a16="http://schemas.microsoft.com/office/drawing/2014/main" id="{E4C32B9C-1F4F-46B0-9FF6-752241A376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15012410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EB82CD25-9638-40AE-8C48-07B13E77581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5676175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A6A59E53-E70C-4720-970E-533CAE22271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70116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pic>
        <p:nvPicPr>
          <p:cNvPr id="7" name="Graphic 6">
            <a:extLst>
              <a:ext uri="{FF2B5EF4-FFF2-40B4-BE49-F238E27FC236}">
                <a16:creationId xmlns:a16="http://schemas.microsoft.com/office/drawing/2014/main" id="{EC2242AE-5C90-4B1C-AC4C-3273942BC5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283746" y="404813"/>
            <a:ext cx="2170510"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9">
            <a:extLst>
              <a:ext uri="{FF2B5EF4-FFF2-40B4-BE49-F238E27FC236}">
                <a16:creationId xmlns:a16="http://schemas.microsoft.com/office/drawing/2014/main" id="{59E1F8FA-F18A-4EC2-AB11-64456C1A8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748160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29E5A3-D8BC-4185-AEC7-55EF941E0A58}"/>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5" name="Text Placeholder 14"/>
          <p:cNvSpPr>
            <a:spLocks noGrp="1"/>
          </p:cNvSpPr>
          <p:nvPr>
            <p:ph type="body" sz="quarter" idx="11" hasCustomPrompt="1"/>
          </p:nvPr>
        </p:nvSpPr>
        <p:spPr>
          <a:xfrm>
            <a:off x="2754804" y="2420239"/>
            <a:ext cx="3471539" cy="336156"/>
          </a:xfrm>
          <a:noFill/>
        </p:spPr>
        <p:txBody>
          <a:bodyPr anchor="ctr" anchorCtr="0">
            <a:noAutofit/>
          </a:bodyPr>
          <a:lstStyle>
            <a:lvl1pPr marL="0" indent="0">
              <a:spcBef>
                <a:spcPts val="400"/>
              </a:spcBef>
              <a:buNone/>
              <a:defRPr sz="10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6" y="1892672"/>
            <a:ext cx="3471467"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sz="1800" b="1" dirty="0">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6" y="657261"/>
            <a:ext cx="4103125" cy="1095516"/>
          </a:xfrm>
          <a:solidFill>
            <a:schemeClr val="accent1">
              <a:alpha val="75000"/>
            </a:schemeClr>
          </a:solidFill>
        </p:spPr>
        <p:txBody>
          <a:bodyPr lIns="182880" tIns="182880" rIns="182880" bIns="0" anchor="ctr" anchorCtr="0"/>
          <a:lstStyle>
            <a:lvl1pPr algn="l">
              <a:defRPr sz="3000">
                <a:solidFill>
                  <a:schemeClr val="bg1"/>
                </a:solidFill>
              </a:defRPr>
            </a:lvl1pPr>
          </a:lstStyle>
          <a:p>
            <a:pPr lvl="0"/>
            <a:r>
              <a:rPr lang="en-US" dirty="0"/>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1" name="Graphic 10">
            <a:extLst>
              <a:ext uri="{FF2B5EF4-FFF2-40B4-BE49-F238E27FC236}">
                <a16:creationId xmlns:a16="http://schemas.microsoft.com/office/drawing/2014/main" id="{E64E504F-22E2-48F3-A4FC-D26710D09A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93678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333BE4-7955-4B04-AB7E-B862831A66E3}"/>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5" name="Text Placeholder 14"/>
          <p:cNvSpPr>
            <a:spLocks noGrp="1"/>
          </p:cNvSpPr>
          <p:nvPr>
            <p:ph type="body" sz="quarter" idx="11" hasCustomPrompt="1"/>
          </p:nvPr>
        </p:nvSpPr>
        <p:spPr>
          <a:xfrm>
            <a:off x="2754804" y="2420239"/>
            <a:ext cx="3471539" cy="336156"/>
          </a:xfrm>
          <a:noFill/>
        </p:spPr>
        <p:txBody>
          <a:bodyPr anchor="ctr" anchorCtr="0">
            <a:noAutofit/>
          </a:bodyPr>
          <a:lstStyle>
            <a:lvl1pPr marL="0" indent="0">
              <a:spcBef>
                <a:spcPts val="400"/>
              </a:spcBef>
              <a:buNone/>
              <a:defRPr sz="10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6" y="657261"/>
            <a:ext cx="4103125" cy="1095516"/>
          </a:xfrm>
          <a:solidFill>
            <a:schemeClr val="accent1">
              <a:alpha val="75000"/>
            </a:schemeClr>
          </a:solidFill>
        </p:spPr>
        <p:txBody>
          <a:bodyPr lIns="182880" tIns="182880" rIns="182880" bIns="0" anchor="ctr" anchorCtr="0"/>
          <a:lstStyle>
            <a:lvl1pPr algn="l">
              <a:defRPr sz="3000">
                <a:solidFill>
                  <a:schemeClr val="bg1"/>
                </a:solidFill>
              </a:defRPr>
            </a:lvl1pPr>
          </a:lstStyle>
          <a:p>
            <a:pPr lvl="0"/>
            <a:r>
              <a:rPr lang="en-US" dirty="0"/>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283746" y="657261"/>
            <a:ext cx="2170510"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2754876" y="1892672"/>
            <a:ext cx="3471467"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sz="1800" b="1" dirty="0">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2" name="Graphic 11">
            <a:extLst>
              <a:ext uri="{FF2B5EF4-FFF2-40B4-BE49-F238E27FC236}">
                <a16:creationId xmlns:a16="http://schemas.microsoft.com/office/drawing/2014/main" id="{A3CD1043-B18A-450B-A107-26357ED8F9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1865114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 Instructions">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pic>
        <p:nvPicPr>
          <p:cNvPr id="23" name="Graphic 22">
            <a:extLst>
              <a:ext uri="{FF2B5EF4-FFF2-40B4-BE49-F238E27FC236}">
                <a16:creationId xmlns:a16="http://schemas.microsoft.com/office/drawing/2014/main" id="{0FB6D23A-007D-4968-819B-9D8F2A6DAB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2610652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342901" y="1371601"/>
            <a:ext cx="6090047"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316590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C6DD4B-722E-4386-A9E5-E8E43E63BF53}"/>
              </a:ext>
            </a:extLst>
          </p:cNvPr>
          <p:cNvPicPr>
            <a:picLocks noChangeAspect="1"/>
          </p:cNvPicPr>
          <p:nvPr userDrawn="1"/>
        </p:nvPicPr>
        <p:blipFill rotWithShape="1">
          <a:blip r:embed="rId2"/>
          <a:srcRect l="2910" r="21973"/>
          <a:stretch/>
        </p:blipFill>
        <p:spPr>
          <a:xfrm>
            <a:off x="0" y="7807"/>
            <a:ext cx="6847856" cy="5135504"/>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bg1"/>
                </a:solidFill>
              </a:rPr>
              <a:t>Photo by Dennis Schroeder, NREL 46840</a:t>
            </a:r>
          </a:p>
        </p:txBody>
      </p:sp>
      <p:pic>
        <p:nvPicPr>
          <p:cNvPr id="9" name="Graphic 8">
            <a:extLst>
              <a:ext uri="{FF2B5EF4-FFF2-40B4-BE49-F238E27FC236}">
                <a16:creationId xmlns:a16="http://schemas.microsoft.com/office/drawing/2014/main" id="{3BDCDC08-538F-42E6-97FA-375265E635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367441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3092307" cy="907143"/>
          </a:xfrm>
        </p:spPr>
        <p:txBody>
          <a:bodyPr/>
          <a:lstStyle/>
          <a:p>
            <a:r>
              <a:rPr lang="en-US"/>
              <a:t>Simple Slide</a:t>
            </a:r>
          </a:p>
        </p:txBody>
      </p:sp>
      <p:sp>
        <p:nvSpPr>
          <p:cNvPr id="9" name="Text Placeholder 8"/>
          <p:cNvSpPr>
            <a:spLocks noGrp="1"/>
          </p:cNvSpPr>
          <p:nvPr>
            <p:ph type="body" sz="quarter" idx="10"/>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0032FB2-48BD-4086-8DDB-9415A5366EB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4452257" cy="907143"/>
          </a:xfrm>
        </p:spPr>
        <p:txBody>
          <a:bodyPr/>
          <a:lstStyle/>
          <a:p>
            <a:r>
              <a:rPr lang="en-US" dirty="0"/>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D6066D8C-E17C-4B56-A238-C07A37197BB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342901" y="1"/>
            <a:ext cx="6177643"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0778FCB8-9E42-4E06-8C33-91664FF9259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8259607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
            <a:ext cx="3092307" cy="1200151"/>
          </a:xfrm>
          <a:prstGeom prst="rect">
            <a:avLst/>
          </a:prstGeom>
          <a:solidFill>
            <a:schemeClr val="accent1"/>
          </a:solidFill>
        </p:spPr>
        <p:txBody>
          <a:bodyPr vert="horz" lIns="91440" tIns="118872" rIns="91440" bIns="45720" rtlCol="0" anchor="ctr">
            <a:noAutofit/>
          </a:bodyPr>
          <a:lstStyle/>
          <a:p>
            <a:r>
              <a:rPr lang="en-US" dirty="0"/>
              <a:t>Click to edit Master </a:t>
            </a:r>
            <a:br>
              <a:rPr lang="en-US" dirty="0"/>
            </a:br>
            <a:r>
              <a:rPr lang="en-US" dirty="0"/>
              <a:t>title style</a:t>
            </a:r>
          </a:p>
        </p:txBody>
      </p:sp>
      <p:sp>
        <p:nvSpPr>
          <p:cNvPr id="3" name="Text Placeholder 2"/>
          <p:cNvSpPr>
            <a:spLocks noGrp="1"/>
          </p:cNvSpPr>
          <p:nvPr>
            <p:ph type="body" idx="1"/>
          </p:nvPr>
        </p:nvSpPr>
        <p:spPr>
          <a:xfrm>
            <a:off x="342900" y="1330267"/>
            <a:ext cx="61722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18" r:id="rId2"/>
    <p:sldLayoutId id="2147483719" r:id="rId3"/>
    <p:sldLayoutId id="2147483720" r:id="rId4"/>
    <p:sldLayoutId id="2147483721" r:id="rId5"/>
    <p:sldLayoutId id="2147483722" r:id="rId6"/>
    <p:sldLayoutId id="2147483654" r:id="rId7"/>
    <p:sldLayoutId id="2147483655" r:id="rId8"/>
    <p:sldLayoutId id="2147483712" r:id="rId9"/>
    <p:sldLayoutId id="2147483653" r:id="rId10"/>
    <p:sldLayoutId id="2147483707" r:id="rId11"/>
    <p:sldLayoutId id="2147483708" r:id="rId12"/>
    <p:sldLayoutId id="2147483656" r:id="rId13"/>
    <p:sldLayoutId id="2147483666" r:id="rId14"/>
    <p:sldLayoutId id="2147483667" r:id="rId15"/>
    <p:sldLayoutId id="2147483665" r:id="rId16"/>
    <p:sldLayoutId id="2147483668" r:id="rId17"/>
    <p:sldLayoutId id="2147483669" r:id="rId18"/>
    <p:sldLayoutId id="2147483723" r:id="rId19"/>
    <p:sldLayoutId id="2147483671" r:id="rId20"/>
    <p:sldLayoutId id="2147483676" r:id="rId21"/>
    <p:sldLayoutId id="2147483681" r:id="rId22"/>
    <p:sldLayoutId id="2147483682" r:id="rId23"/>
    <p:sldLayoutId id="2147483687" r:id="rId24"/>
    <p:sldLayoutId id="2147483688" r:id="rId25"/>
    <p:sldLayoutId id="2147483678" r:id="rId26"/>
    <p:sldLayoutId id="2147483683" r:id="rId27"/>
    <p:sldLayoutId id="2147483702" r:id="rId28"/>
    <p:sldLayoutId id="2147483684" r:id="rId29"/>
    <p:sldLayoutId id="2147483698" r:id="rId30"/>
    <p:sldLayoutId id="2147483703" r:id="rId31"/>
    <p:sldLayoutId id="2147483685" r:id="rId32"/>
    <p:sldLayoutId id="2147483699" r:id="rId33"/>
    <p:sldLayoutId id="2147483704" r:id="rId34"/>
    <p:sldLayoutId id="2147483680" r:id="rId35"/>
    <p:sldLayoutId id="2147483700" r:id="rId36"/>
    <p:sldLayoutId id="2147483705" r:id="rId37"/>
    <p:sldLayoutId id="2147483686" r:id="rId38"/>
    <p:sldLayoutId id="2147483701" r:id="rId39"/>
    <p:sldLayoutId id="2147483724" r:id="rId40"/>
    <p:sldLayoutId id="2147483672" r:id="rId41"/>
    <p:sldLayoutId id="2147483716" r:id="rId42"/>
    <p:sldLayoutId id="2147483717" r:id="rId43"/>
    <p:sldLayoutId id="2147483657"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713" r:id="rId53"/>
    <p:sldLayoutId id="2147483714" r:id="rId54"/>
    <p:sldLayoutId id="2147483715" r:id="rId55"/>
    <p:sldLayoutId id="2147483725" r:id="rId56"/>
    <p:sldLayoutId id="2147483726" r:id="rId57"/>
  </p:sldLayoutIdLst>
  <p:hf sldNum="0" hdr="0" ftr="0" dt="0"/>
  <p:txStyles>
    <p:titleStyle>
      <a:lvl1pPr marL="0" algn="ctr" defTabSz="457189"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nrel.sharepoint.com/sites/ComputationalSciencesTutorials/Lists/Computational%20Sciences%20Tutorial%20Recordings/AllItems.aspx?viewid=7b97e3fa%2Dedf6%2D48cd%2D91d6%2Df69848525ba4&amp;playlistLayout=playback&amp;itemId=73"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40.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34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hyperlink" Target="https://doc.comsol.com/6.0/doc/com.comsol.help.fce/FuelCellAndElectrolyzerModuleUsersGuide.pdf" TargetMode="External"/><Relationship Id="rId2" Type="http://schemas.openxmlformats.org/officeDocument/2006/relationships/notesSlide" Target="../notesSlides/notesSlide34.xml"/><Relationship Id="rId1" Type="http://schemas.openxmlformats.org/officeDocument/2006/relationships/slideLayout" Target="../slideLayouts/slideLayout57.xml"/><Relationship Id="rId6" Type="http://schemas.openxmlformats.org/officeDocument/2006/relationships/hyperlink" Target="https://www.comsol.com/blogs/how-to-use-the-parameter-estimation-study-step-for-inverse-modeling/" TargetMode="External"/><Relationship Id="rId5" Type="http://schemas.openxmlformats.org/officeDocument/2006/relationships/hyperlink" Target="https://doc.comsol.com/5.3/doc/com.comsol.help.comsol/comsol_ref_equationbased.23.007.html" TargetMode="External"/><Relationship Id="rId4" Type="http://schemas.openxmlformats.org/officeDocument/2006/relationships/hyperlink" Target="https://www.comsol.com/support/knowledgebase/1250"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nrel.github.io/HPC/Documentation/Managing_Data/Transferring_Files/" TargetMode="External"/><Relationship Id="rId3" Type="http://schemas.openxmlformats.org/officeDocument/2006/relationships/hyperlink" Target="https://www.nrel.gov/hpc/resource-allocation-requests.html" TargetMode="External"/><Relationship Id="rId7" Type="http://schemas.openxmlformats.org/officeDocument/2006/relationships/hyperlink" Target="https://nrel.github.io/HPC/Documentation/Slurm/interactive_jobs/" TargetMode="External"/><Relationship Id="rId2" Type="http://schemas.openxmlformats.org/officeDocument/2006/relationships/notesSlide" Target="../notesSlides/notesSlide35.xml"/><Relationship Id="rId1" Type="http://schemas.openxmlformats.org/officeDocument/2006/relationships/slideLayout" Target="../slideLayouts/slideLayout57.xml"/><Relationship Id="rId6" Type="http://schemas.openxmlformats.org/officeDocument/2006/relationships/hyperlink" Target="https://nrel.github.io/HPC/Documentation/Slurm/batch_jobs/" TargetMode="External"/><Relationship Id="rId5" Type="http://schemas.openxmlformats.org/officeDocument/2006/relationships/hyperlink" Target="https://nrel.github.io/HPC/Documentation/getting_started/" TargetMode="External"/><Relationship Id="rId4" Type="http://schemas.openxmlformats.org/officeDocument/2006/relationships/hyperlink" Target="https://www.nrel.gov/hpc/system-resource-allocation-unit.html" TargetMode="External"/><Relationship Id="rId9" Type="http://schemas.openxmlformats.org/officeDocument/2006/relationships/hyperlink" Target="https://www.nrel.gov/hpc/user-account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A91CD8F-9758-BFFD-4AC8-4BA53F9779BE}"/>
              </a:ext>
            </a:extLst>
          </p:cNvPr>
          <p:cNvSpPr>
            <a:spLocks noGrp="1"/>
          </p:cNvSpPr>
          <p:nvPr>
            <p:ph type="body" sz="quarter" idx="11"/>
          </p:nvPr>
        </p:nvSpPr>
        <p:spPr>
          <a:xfrm>
            <a:off x="2893968" y="2988316"/>
            <a:ext cx="3255379" cy="906931"/>
          </a:xfrm>
        </p:spPr>
        <p:txBody>
          <a:bodyPr/>
          <a:lstStyle/>
          <a:p>
            <a:pPr algn="ctr"/>
            <a:r>
              <a:rPr lang="en-US" dirty="0">
                <a:latin typeface="Times New Roman" panose="02020603050405020304" pitchFamily="18" charset="0"/>
                <a:cs typeface="Times New Roman" panose="02020603050405020304" pitchFamily="18" charset="0"/>
              </a:rPr>
              <a:t>Xin He, </a:t>
            </a:r>
            <a:r>
              <a:rPr lang="en-US" dirty="0" err="1">
                <a:latin typeface="Times New Roman" panose="02020603050405020304" pitchFamily="18" charset="0"/>
                <a:cs typeface="Times New Roman" panose="02020603050405020304" pitchFamily="18" charset="0"/>
              </a:rPr>
              <a:t>Xin.He@NREL.gov</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Complex Systems Simulation and Optimization Group</a:t>
            </a:r>
          </a:p>
          <a:p>
            <a:pPr algn="ctr"/>
            <a:r>
              <a:rPr lang="en-US" altLang="zh-CN"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8</a:t>
            </a:r>
            <a:r>
              <a:rPr lang="en-US" dirty="0">
                <a:latin typeface="Times New Roman" panose="02020603050405020304" pitchFamily="18" charset="0"/>
                <a:cs typeface="Times New Roman" panose="02020603050405020304" pitchFamily="18" charset="0"/>
              </a:rPr>
              <a:t>, 202</a:t>
            </a:r>
            <a:r>
              <a:rPr lang="en-US" altLang="zh-CN"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3" name="Title 3">
            <a:extLst>
              <a:ext uri="{FF2B5EF4-FFF2-40B4-BE49-F238E27FC236}">
                <a16:creationId xmlns:a16="http://schemas.microsoft.com/office/drawing/2014/main" id="{FFB9D1CC-92E4-4CA1-E93A-8314381BBC3A}"/>
              </a:ext>
            </a:extLst>
          </p:cNvPr>
          <p:cNvSpPr>
            <a:spLocks noGrp="1"/>
          </p:cNvSpPr>
          <p:nvPr>
            <p:ph type="title"/>
          </p:nvPr>
        </p:nvSpPr>
        <p:spPr>
          <a:xfrm>
            <a:off x="1" y="1664819"/>
            <a:ext cx="6857999" cy="906931"/>
          </a:xfrm>
        </p:spPr>
        <p:txBody>
          <a:bodyPr>
            <a:normAutofit/>
          </a:bodyPr>
          <a:lstStyle/>
          <a:p>
            <a:pPr algn="ctr"/>
            <a:r>
              <a:rPr lang="en-US" sz="3200" dirty="0">
                <a:latin typeface="Times New Roman" panose="02020603050405020304" pitchFamily="18" charset="0"/>
                <a:cs typeface="Times New Roman" panose="02020603050405020304" pitchFamily="18" charset="0"/>
              </a:rPr>
              <a:t>Using COMSOL On Kestrel, Part II: Advanced Tutorial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640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Study</a:t>
            </a:r>
          </a:p>
        </p:txBody>
      </p:sp>
      <p:sp>
        <p:nvSpPr>
          <p:cNvPr id="5" name="TextBox 4">
            <a:extLst>
              <a:ext uri="{FF2B5EF4-FFF2-40B4-BE49-F238E27FC236}">
                <a16:creationId xmlns:a16="http://schemas.microsoft.com/office/drawing/2014/main" id="{821118AF-395D-5BD2-484E-7DEB39A466ED}"/>
              </a:ext>
            </a:extLst>
          </p:cNvPr>
          <p:cNvSpPr txBox="1"/>
          <p:nvPr/>
        </p:nvSpPr>
        <p:spPr>
          <a:xfrm>
            <a:off x="0" y="1110342"/>
            <a:ext cx="6858000" cy="3816429"/>
          </a:xfrm>
          <a:prstGeom prst="rect">
            <a:avLst/>
          </a:prstGeom>
          <a:noFill/>
        </p:spPr>
        <p:txBody>
          <a:bodyPr wrap="square" rtlCol="0">
            <a:spAutoFit/>
          </a:bodyPr>
          <a:lstStyle/>
          <a:p>
            <a:pPr marL="285750" indent="-285750">
              <a:buFont typeface="Arial" panose="020B0604020202020204" pitchFamily="34" charset="0"/>
              <a:buChar char="•"/>
            </a:pPr>
            <a:r>
              <a:rPr lang="en-US" dirty="0"/>
              <a:t>Batch sweep:</a:t>
            </a:r>
          </a:p>
          <a:p>
            <a:pPr lvl="1"/>
            <a:r>
              <a:rPr lang="en-US" dirty="0"/>
              <a:t>- using multiple COMSOL batch instances (each parameter value is like a batch job), one parameter value fails the others can still run.</a:t>
            </a:r>
          </a:p>
          <a:p>
            <a:pPr lvl="1"/>
            <a:r>
              <a:rPr lang="en-US" dirty="0"/>
              <a:t>- each job run on single node.</a:t>
            </a:r>
          </a:p>
          <a:p>
            <a:pPr lvl="1"/>
            <a:r>
              <a:rPr lang="en-US" dirty="0"/>
              <a:t>- results for each parameter value can be saved in separated .mph file.</a:t>
            </a:r>
          </a:p>
          <a:p>
            <a:pPr lvl="1"/>
            <a:r>
              <a:rPr lang="en-US" dirty="0">
                <a:solidFill>
                  <a:srgbClr val="FF0000"/>
                </a:solidFill>
              </a:rPr>
              <a:t>- can only run on one node interactively (without using </a:t>
            </a:r>
            <a:r>
              <a:rPr lang="en-US" dirty="0" err="1">
                <a:solidFill>
                  <a:srgbClr val="FF0000"/>
                </a:solidFill>
              </a:rPr>
              <a:t>sbatch</a:t>
            </a:r>
            <a:r>
              <a:rPr lang="en-US" dirty="0">
                <a:solidFill>
                  <a:srgbClr val="FF0000"/>
                </a:solidFill>
              </a:rPr>
              <a:t> file)</a:t>
            </a:r>
          </a:p>
          <a:p>
            <a:pPr lvl="1"/>
            <a:r>
              <a:rPr lang="en-US" dirty="0"/>
              <a:t>- Synchronize solution can make all solutions be available in GUI for postprocessing.</a:t>
            </a:r>
          </a:p>
          <a:p>
            <a:pPr lvl="1"/>
            <a:endParaRPr lang="en-US" sz="800" dirty="0"/>
          </a:p>
          <a:p>
            <a:pPr marL="285750" indent="-285750">
              <a:buFont typeface="Arial" panose="020B0604020202020204" pitchFamily="34" charset="0"/>
              <a:buChar char="•"/>
            </a:pPr>
            <a:r>
              <a:rPr lang="en-US" dirty="0"/>
              <a:t>Cluster sweep:</a:t>
            </a:r>
          </a:p>
          <a:p>
            <a:pPr lvl="1"/>
            <a:r>
              <a:rPr lang="en-US" dirty="0"/>
              <a:t>- only available with Floating Network License.</a:t>
            </a:r>
          </a:p>
          <a:p>
            <a:pPr lvl="1"/>
            <a:r>
              <a:rPr lang="en-US" dirty="0"/>
              <a:t>- </a:t>
            </a:r>
            <a:r>
              <a:rPr lang="en-US" dirty="0">
                <a:solidFill>
                  <a:srgbClr val="FF0000"/>
                </a:solidFill>
              </a:rPr>
              <a:t>each job can run on multiple nodes, but each node solve one parameter value at the same time.</a:t>
            </a:r>
          </a:p>
        </p:txBody>
      </p:sp>
    </p:spTree>
    <p:extLst>
      <p:ext uri="{BB962C8B-B14F-4D97-AF65-F5344CB8AC3E}">
        <p14:creationId xmlns:p14="http://schemas.microsoft.com/office/powerpoint/2010/main" val="315121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Study</a:t>
            </a:r>
          </a:p>
        </p:txBody>
      </p:sp>
      <p:graphicFrame>
        <p:nvGraphicFramePr>
          <p:cNvPr id="3" name="Table 2">
            <a:extLst>
              <a:ext uri="{FF2B5EF4-FFF2-40B4-BE49-F238E27FC236}">
                <a16:creationId xmlns:a16="http://schemas.microsoft.com/office/drawing/2014/main" id="{0AD1D819-A27E-1FBF-6CE3-19662E7A34B6}"/>
              </a:ext>
            </a:extLst>
          </p:cNvPr>
          <p:cNvGraphicFramePr>
            <a:graphicFrameLocks noGrp="1"/>
          </p:cNvGraphicFramePr>
          <p:nvPr>
            <p:extLst>
              <p:ext uri="{D42A27DB-BD31-4B8C-83A1-F6EECF244321}">
                <p14:modId xmlns:p14="http://schemas.microsoft.com/office/powerpoint/2010/main" val="2741775916"/>
              </p:ext>
            </p:extLst>
          </p:nvPr>
        </p:nvGraphicFramePr>
        <p:xfrm>
          <a:off x="40340" y="1641927"/>
          <a:ext cx="6777320" cy="2561424"/>
        </p:xfrm>
        <a:graphic>
          <a:graphicData uri="http://schemas.openxmlformats.org/drawingml/2006/table">
            <a:tbl>
              <a:tblPr firstRow="1" bandRow="1">
                <a:tableStyleId>{5C22544A-7EE6-4342-B048-85BDC9FD1C3A}</a:tableStyleId>
              </a:tblPr>
              <a:tblGrid>
                <a:gridCol w="1355464">
                  <a:extLst>
                    <a:ext uri="{9D8B030D-6E8A-4147-A177-3AD203B41FA5}">
                      <a16:colId xmlns:a16="http://schemas.microsoft.com/office/drawing/2014/main" val="4092153537"/>
                    </a:ext>
                  </a:extLst>
                </a:gridCol>
                <a:gridCol w="1355464">
                  <a:extLst>
                    <a:ext uri="{9D8B030D-6E8A-4147-A177-3AD203B41FA5}">
                      <a16:colId xmlns:a16="http://schemas.microsoft.com/office/drawing/2014/main" val="1034792408"/>
                    </a:ext>
                  </a:extLst>
                </a:gridCol>
                <a:gridCol w="1355464">
                  <a:extLst>
                    <a:ext uri="{9D8B030D-6E8A-4147-A177-3AD203B41FA5}">
                      <a16:colId xmlns:a16="http://schemas.microsoft.com/office/drawing/2014/main" val="2695336909"/>
                    </a:ext>
                  </a:extLst>
                </a:gridCol>
                <a:gridCol w="1355464">
                  <a:extLst>
                    <a:ext uri="{9D8B030D-6E8A-4147-A177-3AD203B41FA5}">
                      <a16:colId xmlns:a16="http://schemas.microsoft.com/office/drawing/2014/main" val="3909309474"/>
                    </a:ext>
                  </a:extLst>
                </a:gridCol>
                <a:gridCol w="1355464">
                  <a:extLst>
                    <a:ext uri="{9D8B030D-6E8A-4147-A177-3AD203B41FA5}">
                      <a16:colId xmlns:a16="http://schemas.microsoft.com/office/drawing/2014/main" val="2872384638"/>
                    </a:ext>
                  </a:extLst>
                </a:gridCol>
              </a:tblGrid>
              <a:tr h="549744">
                <a:tc>
                  <a:txBody>
                    <a:bodyPr/>
                    <a:lstStyle/>
                    <a:p>
                      <a:pPr algn="ctr"/>
                      <a:endParaRPr lang="en-US" dirty="0"/>
                    </a:p>
                  </a:txBody>
                  <a:tcPr/>
                </a:tc>
                <a:tc>
                  <a:txBody>
                    <a:bodyPr/>
                    <a:lstStyle/>
                    <a:p>
                      <a:pPr algn="ctr"/>
                      <a:r>
                        <a:rPr lang="en-US" sz="1200" dirty="0"/>
                        <a:t>Auxiliary sweep</a:t>
                      </a:r>
                    </a:p>
                  </a:txBody>
                  <a:tcPr/>
                </a:tc>
                <a:tc>
                  <a:txBody>
                    <a:bodyPr/>
                    <a:lstStyle/>
                    <a:p>
                      <a:pPr algn="ctr"/>
                      <a:r>
                        <a:rPr lang="en-US" sz="1200" dirty="0"/>
                        <a:t>Parametric Sweep</a:t>
                      </a:r>
                    </a:p>
                  </a:txBody>
                  <a:tcPr/>
                </a:tc>
                <a:tc>
                  <a:txBody>
                    <a:bodyPr/>
                    <a:lstStyle/>
                    <a:p>
                      <a:pPr algn="ctr"/>
                      <a:r>
                        <a:rPr lang="en-US" sz="1200" dirty="0"/>
                        <a:t>Batch Sweep</a:t>
                      </a:r>
                    </a:p>
                  </a:txBody>
                  <a:tcPr/>
                </a:tc>
                <a:tc>
                  <a:txBody>
                    <a:bodyPr/>
                    <a:lstStyle/>
                    <a:p>
                      <a:pPr algn="ctr"/>
                      <a:r>
                        <a:rPr lang="en-US" sz="1200" dirty="0"/>
                        <a:t>Cluster Sweep</a:t>
                      </a:r>
                    </a:p>
                  </a:txBody>
                  <a:tcPr/>
                </a:tc>
                <a:extLst>
                  <a:ext uri="{0D108BD9-81ED-4DB2-BD59-A6C34878D82A}">
                    <a16:rowId xmlns:a16="http://schemas.microsoft.com/office/drawing/2014/main" val="3208041490"/>
                  </a:ext>
                </a:extLst>
              </a:tr>
              <a:tr h="445876">
                <a:tc>
                  <a:txBody>
                    <a:bodyPr/>
                    <a:lstStyle/>
                    <a:p>
                      <a:pPr algn="ctr"/>
                      <a:r>
                        <a:rPr lang="en-US" sz="1200" dirty="0"/>
                        <a:t>Parameter type</a:t>
                      </a:r>
                    </a:p>
                  </a:txBody>
                  <a:tcPr/>
                </a:tc>
                <a:tc>
                  <a:txBody>
                    <a:bodyPr/>
                    <a:lstStyle/>
                    <a:p>
                      <a:pPr algn="ctr"/>
                      <a:r>
                        <a:rPr lang="en-US" sz="1200" dirty="0"/>
                        <a:t>No parameters for geometry and mesh</a:t>
                      </a:r>
                    </a:p>
                  </a:txBody>
                  <a:tcPr/>
                </a:tc>
                <a:tc>
                  <a:txBody>
                    <a:bodyPr/>
                    <a:lstStyle/>
                    <a:p>
                      <a:pPr algn="ctr"/>
                      <a:r>
                        <a:rPr lang="en-US" sz="1200" dirty="0"/>
                        <a:t>All</a:t>
                      </a:r>
                    </a:p>
                  </a:txBody>
                  <a:tcPr/>
                </a:tc>
                <a:tc>
                  <a:txBody>
                    <a:bodyPr/>
                    <a:lstStyle/>
                    <a:p>
                      <a:pPr algn="ctr"/>
                      <a:r>
                        <a:rPr lang="en-US" sz="1200" dirty="0"/>
                        <a:t>All</a:t>
                      </a:r>
                    </a:p>
                  </a:txBody>
                  <a:tcPr/>
                </a:tc>
                <a:tc>
                  <a:txBody>
                    <a:bodyPr/>
                    <a:lstStyle/>
                    <a:p>
                      <a:pPr algn="ctr"/>
                      <a:r>
                        <a:rPr lang="en-US" sz="1200" dirty="0"/>
                        <a:t>All</a:t>
                      </a:r>
                    </a:p>
                  </a:txBody>
                  <a:tcPr/>
                </a:tc>
                <a:extLst>
                  <a:ext uri="{0D108BD9-81ED-4DB2-BD59-A6C34878D82A}">
                    <a16:rowId xmlns:a16="http://schemas.microsoft.com/office/drawing/2014/main" val="2742602166"/>
                  </a:ext>
                </a:extLst>
              </a:tr>
              <a:tr h="318502">
                <a:tc>
                  <a:txBody>
                    <a:bodyPr/>
                    <a:lstStyle/>
                    <a:p>
                      <a:pPr algn="ctr"/>
                      <a:r>
                        <a:rPr lang="en-US" sz="1200" dirty="0"/>
                        <a:t>Parameter Combination</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2024322669"/>
                  </a:ext>
                </a:extLst>
              </a:tr>
              <a:tr h="318502">
                <a:tc>
                  <a:txBody>
                    <a:bodyPr/>
                    <a:lstStyle/>
                    <a:p>
                      <a:pPr algn="ctr"/>
                      <a:r>
                        <a:rPr lang="en-US" sz="1200" dirty="0"/>
                        <a:t>Run on multiple nodes</a:t>
                      </a:r>
                    </a:p>
                  </a:txBody>
                  <a:tcPr/>
                </a:tc>
                <a:tc>
                  <a:txBody>
                    <a:bodyPr/>
                    <a:lstStyle/>
                    <a:p>
                      <a:pPr algn="ctr"/>
                      <a:r>
                        <a:rPr lang="en-US" sz="1200" dirty="0"/>
                        <a:t>Yes</a:t>
                      </a:r>
                    </a:p>
                  </a:txBody>
                  <a:tcPr/>
                </a:tc>
                <a:tc>
                  <a:txBody>
                    <a:bodyPr/>
                    <a:lstStyle/>
                    <a:p>
                      <a:pPr algn="ctr"/>
                      <a:r>
                        <a:rPr lang="en-US" sz="1200" dirty="0"/>
                        <a:t>Yes</a:t>
                      </a:r>
                    </a:p>
                  </a:txBody>
                  <a:tcPr/>
                </a:tc>
                <a:tc>
                  <a:txBody>
                    <a:bodyPr/>
                    <a:lstStyle/>
                    <a:p>
                      <a:pPr algn="ctr"/>
                      <a:r>
                        <a:rPr lang="en-US" sz="1200" dirty="0"/>
                        <a:t>No</a:t>
                      </a:r>
                    </a:p>
                  </a:txBody>
                  <a:tcPr/>
                </a:tc>
                <a:tc>
                  <a:txBody>
                    <a:bodyPr/>
                    <a:lstStyle/>
                    <a:p>
                      <a:pPr algn="ctr"/>
                      <a:r>
                        <a:rPr lang="en-US" sz="1200" dirty="0"/>
                        <a:t>Yes</a:t>
                      </a:r>
                    </a:p>
                  </a:txBody>
                  <a:tcPr/>
                </a:tc>
                <a:extLst>
                  <a:ext uri="{0D108BD9-81ED-4DB2-BD59-A6C34878D82A}">
                    <a16:rowId xmlns:a16="http://schemas.microsoft.com/office/drawing/2014/main" val="1977229076"/>
                  </a:ext>
                </a:extLst>
              </a:tr>
              <a:tr h="318502">
                <a:tc>
                  <a:txBody>
                    <a:bodyPr/>
                    <a:lstStyle/>
                    <a:p>
                      <a:pPr algn="ctr"/>
                      <a:r>
                        <a:rPr lang="en-US" sz="1200" dirty="0"/>
                        <a:t>Multiple COMSOL batch instances</a:t>
                      </a:r>
                    </a:p>
                  </a:txBody>
                  <a:tcPr/>
                </a:tc>
                <a:tc>
                  <a:txBody>
                    <a:bodyPr/>
                    <a:lstStyle/>
                    <a:p>
                      <a:pPr algn="ctr"/>
                      <a:r>
                        <a:rPr lang="en-US" sz="1200" dirty="0"/>
                        <a:t>No</a:t>
                      </a:r>
                    </a:p>
                  </a:txBody>
                  <a:tcPr/>
                </a:tc>
                <a:tc>
                  <a:txBody>
                    <a:bodyPr/>
                    <a:lstStyle/>
                    <a:p>
                      <a:pPr algn="ctr"/>
                      <a:r>
                        <a:rPr lang="en-US" sz="1200" dirty="0"/>
                        <a:t>No</a:t>
                      </a:r>
                    </a:p>
                  </a:txBody>
                  <a:tcPr/>
                </a:tc>
                <a:tc>
                  <a:txBody>
                    <a:bodyPr/>
                    <a:lstStyle/>
                    <a:p>
                      <a:pPr algn="ctr"/>
                      <a:r>
                        <a:rPr lang="en-US" sz="1200" dirty="0"/>
                        <a:t>Yes</a:t>
                      </a:r>
                    </a:p>
                  </a:txBody>
                  <a:tcPr/>
                </a:tc>
                <a:tc>
                  <a:txBody>
                    <a:bodyPr/>
                    <a:lstStyle/>
                    <a:p>
                      <a:pPr algn="ctr"/>
                      <a:r>
                        <a:rPr lang="en-US" sz="1200" dirty="0"/>
                        <a:t>Yes</a:t>
                      </a:r>
                    </a:p>
                  </a:txBody>
                  <a:tcPr/>
                </a:tc>
                <a:extLst>
                  <a:ext uri="{0D108BD9-81ED-4DB2-BD59-A6C34878D82A}">
                    <a16:rowId xmlns:a16="http://schemas.microsoft.com/office/drawing/2014/main" val="3329361150"/>
                  </a:ext>
                </a:extLst>
              </a:tr>
            </a:tbl>
          </a:graphicData>
        </a:graphic>
      </p:graphicFrame>
    </p:spTree>
    <p:extLst>
      <p:ext uri="{BB962C8B-B14F-4D97-AF65-F5344CB8AC3E}">
        <p14:creationId xmlns:p14="http://schemas.microsoft.com/office/powerpoint/2010/main" val="211131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Study</a:t>
            </a:r>
          </a:p>
        </p:txBody>
      </p:sp>
      <p:sp>
        <p:nvSpPr>
          <p:cNvPr id="5" name="TextBox 4">
            <a:extLst>
              <a:ext uri="{FF2B5EF4-FFF2-40B4-BE49-F238E27FC236}">
                <a16:creationId xmlns:a16="http://schemas.microsoft.com/office/drawing/2014/main" id="{821118AF-395D-5BD2-484E-7DEB39A466ED}"/>
              </a:ext>
            </a:extLst>
          </p:cNvPr>
          <p:cNvSpPr txBox="1"/>
          <p:nvPr/>
        </p:nvSpPr>
        <p:spPr>
          <a:xfrm>
            <a:off x="0" y="1691490"/>
            <a:ext cx="6858000" cy="2708434"/>
          </a:xfrm>
          <a:prstGeom prst="rect">
            <a:avLst/>
          </a:prstGeom>
          <a:noFill/>
        </p:spPr>
        <p:txBody>
          <a:bodyPr wrap="square" rtlCol="0">
            <a:spAutoFit/>
          </a:bodyPr>
          <a:lstStyle/>
          <a:p>
            <a:pPr marL="285750" indent="-285750">
              <a:buFont typeface="Arial" panose="020B0604020202020204" pitchFamily="34" charset="0"/>
              <a:buChar char="•"/>
            </a:pPr>
            <a:r>
              <a:rPr lang="en-US" dirty="0"/>
              <a:t>Batch or cluster sweep can combine with parametric and auxiliary sweep.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Parametric sweep can combine with auxiliary sweep.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one of batch or cluster sweep can exist in a model.</a:t>
            </a:r>
          </a:p>
          <a:p>
            <a:pPr marL="285750" indent="-285750">
              <a:buFont typeface="Arial" panose="020B0604020202020204" pitchFamily="34" charset="0"/>
              <a:buChar char="•"/>
            </a:pPr>
            <a:endParaRPr lang="en-US" dirty="0"/>
          </a:p>
          <a:p>
            <a:pPr lvl="1"/>
            <a:endParaRPr lang="en-US" sz="800" dirty="0"/>
          </a:p>
          <a:p>
            <a:pPr marL="285750" indent="-285750">
              <a:buFont typeface="Arial" panose="020B0604020202020204" pitchFamily="34" charset="0"/>
              <a:buChar char="•"/>
            </a:pPr>
            <a:r>
              <a:rPr lang="en-US" dirty="0"/>
              <a:t>Scalability of all sweeps depend on models; the scaling performance of each model should be tested specifically.</a:t>
            </a:r>
            <a:endParaRPr lang="en-US" dirty="0">
              <a:solidFill>
                <a:srgbClr val="FF0000"/>
              </a:solidFill>
            </a:endParaRPr>
          </a:p>
        </p:txBody>
      </p:sp>
      <p:sp>
        <p:nvSpPr>
          <p:cNvPr id="3" name="Rectangle 2">
            <a:extLst>
              <a:ext uri="{FF2B5EF4-FFF2-40B4-BE49-F238E27FC236}">
                <a16:creationId xmlns:a16="http://schemas.microsoft.com/office/drawing/2014/main" id="{315F68EA-BB43-8D51-A6AC-7EDAC0CB33D1}"/>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Notes!</a:t>
            </a:r>
          </a:p>
        </p:txBody>
      </p:sp>
    </p:spTree>
    <p:extLst>
      <p:ext uri="{BB962C8B-B14F-4D97-AF65-F5344CB8AC3E}">
        <p14:creationId xmlns:p14="http://schemas.microsoft.com/office/powerpoint/2010/main" val="369418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Sweep</a:t>
            </a:r>
          </a:p>
        </p:txBody>
      </p:sp>
      <p:sp>
        <p:nvSpPr>
          <p:cNvPr id="3" name="TextBox 2">
            <a:extLst>
              <a:ext uri="{FF2B5EF4-FFF2-40B4-BE49-F238E27FC236}">
                <a16:creationId xmlns:a16="http://schemas.microsoft.com/office/drawing/2014/main" id="{EAA0350E-36B8-65CC-9B50-8288D99BF128}"/>
              </a:ext>
            </a:extLst>
          </p:cNvPr>
          <p:cNvSpPr txBox="1"/>
          <p:nvPr/>
        </p:nvSpPr>
        <p:spPr>
          <a:xfrm>
            <a:off x="0" y="1230086"/>
            <a:ext cx="6858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Parametric sweep is added under study in COMSOL.</a:t>
            </a:r>
          </a:p>
        </p:txBody>
      </p:sp>
      <p:pic>
        <p:nvPicPr>
          <p:cNvPr id="6" name="Picture 5" descr="A screenshot of a computer&#10;&#10;Description automatically generated">
            <a:extLst>
              <a:ext uri="{FF2B5EF4-FFF2-40B4-BE49-F238E27FC236}">
                <a16:creationId xmlns:a16="http://schemas.microsoft.com/office/drawing/2014/main" id="{DCF3841E-1F59-A184-5DC1-6F91BED080B2}"/>
              </a:ext>
            </a:extLst>
          </p:cNvPr>
          <p:cNvPicPr>
            <a:picLocks noChangeAspect="1"/>
          </p:cNvPicPr>
          <p:nvPr/>
        </p:nvPicPr>
        <p:blipFill>
          <a:blip r:embed="rId3"/>
          <a:stretch>
            <a:fillRect/>
          </a:stretch>
        </p:blipFill>
        <p:spPr>
          <a:xfrm>
            <a:off x="1240972" y="1790700"/>
            <a:ext cx="3215285" cy="1645920"/>
          </a:xfrm>
          <a:prstGeom prst="rect">
            <a:avLst/>
          </a:prstGeom>
        </p:spPr>
      </p:pic>
      <p:sp>
        <p:nvSpPr>
          <p:cNvPr id="7" name="TextBox 6">
            <a:extLst>
              <a:ext uri="{FF2B5EF4-FFF2-40B4-BE49-F238E27FC236}">
                <a16:creationId xmlns:a16="http://schemas.microsoft.com/office/drawing/2014/main" id="{470FB3FA-9F19-1A42-8C8F-25BAE65C291E}"/>
              </a:ext>
            </a:extLst>
          </p:cNvPr>
          <p:cNvSpPr txBox="1"/>
          <p:nvPr/>
        </p:nvSpPr>
        <p:spPr>
          <a:xfrm>
            <a:off x="0" y="3544083"/>
            <a:ext cx="68579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or combinations of multiple parameters</a:t>
            </a:r>
          </a:p>
          <a:p>
            <a:pPr marL="285750" indent="-285750">
              <a:buFont typeface="Arial" panose="020B0604020202020204" pitchFamily="34" charset="0"/>
              <a:buChar char="•"/>
            </a:pPr>
            <a:r>
              <a:rPr lang="en-US" dirty="0"/>
              <a:t>All combinations or specified combinations</a:t>
            </a:r>
          </a:p>
          <a:p>
            <a:pPr marL="285750" indent="-285750">
              <a:buFont typeface="Arial" panose="020B0604020202020204" pitchFamily="34" charset="0"/>
              <a:buChar char="•"/>
            </a:pPr>
            <a:r>
              <a:rPr lang="en-US" dirty="0"/>
              <a:t>Run model with parametric sweep in batch mode:</a:t>
            </a:r>
          </a:p>
          <a:p>
            <a:pPr lvl="1"/>
            <a:r>
              <a:rPr lang="en-US" sz="1800" dirty="0" err="1">
                <a:latin typeface="Consolas" panose="020B0609020204030204" pitchFamily="49" charset="0"/>
                <a:cs typeface="Consolas" panose="020B0609020204030204" pitchFamily="49" charset="0"/>
              </a:rPr>
              <a:t>comsol</a:t>
            </a:r>
            <a:r>
              <a:rPr lang="en-US" sz="1800" dirty="0">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a:t>
            </a:r>
            <a:r>
              <a:rPr lang="en-US" sz="1800" dirty="0" err="1">
                <a:solidFill>
                  <a:srgbClr val="FF0000"/>
                </a:solidFill>
                <a:latin typeface="Consolas" panose="020B0609020204030204" pitchFamily="49" charset="0"/>
                <a:cs typeface="Consolas" panose="020B0609020204030204" pitchFamily="49" charset="0"/>
              </a:rPr>
              <a:t>nn</a:t>
            </a:r>
            <a:r>
              <a:rPr lang="en-US" sz="1800" dirty="0">
                <a:solidFill>
                  <a:srgbClr val="FF0000"/>
                </a:solidFill>
                <a:latin typeface="Consolas" panose="020B0609020204030204" pitchFamily="49" charset="0"/>
                <a:cs typeface="Consolas" panose="020B0609020204030204" pitchFamily="49" charset="0"/>
              </a:rPr>
              <a:t> 4 -</a:t>
            </a:r>
            <a:r>
              <a:rPr lang="en-US" sz="1800" dirty="0" err="1">
                <a:solidFill>
                  <a:srgbClr val="FF0000"/>
                </a:solidFill>
                <a:latin typeface="Consolas" panose="020B0609020204030204" pitchFamily="49" charset="0"/>
                <a:cs typeface="Consolas" panose="020B0609020204030204" pitchFamily="49" charset="0"/>
              </a:rPr>
              <a:t>nnhost</a:t>
            </a:r>
            <a:r>
              <a:rPr lang="en-US" sz="1800" dirty="0">
                <a:solidFill>
                  <a:srgbClr val="FF0000"/>
                </a:solidFill>
                <a:latin typeface="Consolas" panose="020B0609020204030204" pitchFamily="49" charset="0"/>
                <a:cs typeface="Consolas" panose="020B0609020204030204" pitchFamily="49" charset="0"/>
              </a:rPr>
              <a:t> 2 batch </a:t>
            </a:r>
            <a:r>
              <a:rPr lang="en-US" sz="1800" dirty="0">
                <a:latin typeface="Consolas" panose="020B0609020204030204" pitchFamily="49" charset="0"/>
                <a:cs typeface="Consolas" panose="020B0609020204030204" pitchFamily="49" charset="0"/>
              </a:rPr>
              <a:t>-np 52 -</a:t>
            </a:r>
            <a:r>
              <a:rPr lang="en-US" sz="1800" dirty="0" err="1">
                <a:latin typeface="Consolas" panose="020B0609020204030204" pitchFamily="49" charset="0"/>
                <a:cs typeface="Consolas" panose="020B0609020204030204" pitchFamily="49" charset="0"/>
              </a:rPr>
              <a:t>inputfile</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inputfile</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outputfile</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outputfile</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2324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Auxiliary Sweep</a:t>
            </a:r>
          </a:p>
        </p:txBody>
      </p:sp>
      <p:sp>
        <p:nvSpPr>
          <p:cNvPr id="3" name="TextBox 2">
            <a:extLst>
              <a:ext uri="{FF2B5EF4-FFF2-40B4-BE49-F238E27FC236}">
                <a16:creationId xmlns:a16="http://schemas.microsoft.com/office/drawing/2014/main" id="{EAA0350E-36B8-65CC-9B50-8288D99BF128}"/>
              </a:ext>
            </a:extLst>
          </p:cNvPr>
          <p:cNvSpPr txBox="1"/>
          <p:nvPr/>
        </p:nvSpPr>
        <p:spPr>
          <a:xfrm>
            <a:off x="0" y="1230086"/>
            <a:ext cx="6858000" cy="369332"/>
          </a:xfrm>
          <a:prstGeom prst="rect">
            <a:avLst/>
          </a:prstGeom>
          <a:noFill/>
        </p:spPr>
        <p:txBody>
          <a:bodyPr wrap="square" rtlCol="0">
            <a:spAutoFit/>
          </a:bodyPr>
          <a:lstStyle/>
          <a:p>
            <a:r>
              <a:rPr lang="en-US" dirty="0"/>
              <a:t>Auxiliary sweep is added under steps in COMSOL.</a:t>
            </a:r>
          </a:p>
        </p:txBody>
      </p:sp>
      <p:sp>
        <p:nvSpPr>
          <p:cNvPr id="7" name="TextBox 6">
            <a:extLst>
              <a:ext uri="{FF2B5EF4-FFF2-40B4-BE49-F238E27FC236}">
                <a16:creationId xmlns:a16="http://schemas.microsoft.com/office/drawing/2014/main" id="{470FB3FA-9F19-1A42-8C8F-25BAE65C291E}"/>
              </a:ext>
            </a:extLst>
          </p:cNvPr>
          <p:cNvSpPr txBox="1"/>
          <p:nvPr/>
        </p:nvSpPr>
        <p:spPr>
          <a:xfrm>
            <a:off x="429985" y="4209001"/>
            <a:ext cx="5105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One or combinations of multiple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or specified combinations</a:t>
            </a:r>
          </a:p>
        </p:txBody>
      </p:sp>
      <p:pic>
        <p:nvPicPr>
          <p:cNvPr id="5" name="Picture 4" descr="A screenshot of a computer&#10;&#10;Description automatically generated">
            <a:extLst>
              <a:ext uri="{FF2B5EF4-FFF2-40B4-BE49-F238E27FC236}">
                <a16:creationId xmlns:a16="http://schemas.microsoft.com/office/drawing/2014/main" id="{0CD80A08-9757-5826-A99A-632D08252D44}"/>
              </a:ext>
            </a:extLst>
          </p:cNvPr>
          <p:cNvPicPr>
            <a:picLocks noChangeAspect="1"/>
          </p:cNvPicPr>
          <p:nvPr/>
        </p:nvPicPr>
        <p:blipFill>
          <a:blip r:embed="rId3"/>
          <a:stretch>
            <a:fillRect/>
          </a:stretch>
        </p:blipFill>
        <p:spPr>
          <a:xfrm>
            <a:off x="1507672" y="1693186"/>
            <a:ext cx="3200400" cy="2364177"/>
          </a:xfrm>
          <a:prstGeom prst="rect">
            <a:avLst/>
          </a:prstGeom>
        </p:spPr>
      </p:pic>
    </p:spTree>
    <p:extLst>
      <p:ext uri="{BB962C8B-B14F-4D97-AF65-F5344CB8AC3E}">
        <p14:creationId xmlns:p14="http://schemas.microsoft.com/office/powerpoint/2010/main" val="412682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Enable Batch/Cluster Sweep</a:t>
            </a:r>
          </a:p>
        </p:txBody>
      </p:sp>
      <p:sp>
        <p:nvSpPr>
          <p:cNvPr id="3" name="TextBox 2">
            <a:extLst>
              <a:ext uri="{FF2B5EF4-FFF2-40B4-BE49-F238E27FC236}">
                <a16:creationId xmlns:a16="http://schemas.microsoft.com/office/drawing/2014/main" id="{EAA0350E-36B8-65CC-9B50-8288D99BF128}"/>
              </a:ext>
            </a:extLst>
          </p:cNvPr>
          <p:cNvSpPr txBox="1"/>
          <p:nvPr/>
        </p:nvSpPr>
        <p:spPr>
          <a:xfrm>
            <a:off x="0" y="1524000"/>
            <a:ext cx="6858000" cy="369332"/>
          </a:xfrm>
          <a:prstGeom prst="rect">
            <a:avLst/>
          </a:prstGeom>
          <a:noFill/>
        </p:spPr>
        <p:txBody>
          <a:bodyPr wrap="square" rtlCol="0">
            <a:spAutoFit/>
          </a:bodyPr>
          <a:lstStyle/>
          <a:p>
            <a:r>
              <a:rPr lang="en-US" dirty="0"/>
              <a:t>Batch sweep is not showing by default, to enable it:</a:t>
            </a:r>
          </a:p>
        </p:txBody>
      </p:sp>
      <p:pic>
        <p:nvPicPr>
          <p:cNvPr id="6" name="Picture 5" descr="A screenshot of a computer&#10;&#10;Description automatically generated">
            <a:extLst>
              <a:ext uri="{FF2B5EF4-FFF2-40B4-BE49-F238E27FC236}">
                <a16:creationId xmlns:a16="http://schemas.microsoft.com/office/drawing/2014/main" id="{87E1E209-7CE8-D1C3-9A66-A966F0C28A24}"/>
              </a:ext>
            </a:extLst>
          </p:cNvPr>
          <p:cNvPicPr>
            <a:picLocks noChangeAspect="1"/>
          </p:cNvPicPr>
          <p:nvPr/>
        </p:nvPicPr>
        <p:blipFill>
          <a:blip r:embed="rId3"/>
          <a:stretch>
            <a:fillRect/>
          </a:stretch>
        </p:blipFill>
        <p:spPr>
          <a:xfrm>
            <a:off x="239485" y="2095667"/>
            <a:ext cx="2743200" cy="1737360"/>
          </a:xfrm>
          <a:prstGeom prst="rect">
            <a:avLst/>
          </a:prstGeom>
        </p:spPr>
      </p:pic>
      <p:sp>
        <p:nvSpPr>
          <p:cNvPr id="8" name="TextBox 7">
            <a:extLst>
              <a:ext uri="{FF2B5EF4-FFF2-40B4-BE49-F238E27FC236}">
                <a16:creationId xmlns:a16="http://schemas.microsoft.com/office/drawing/2014/main" id="{BAE4E4A9-5BA5-B064-4010-5F0AEFB35030}"/>
              </a:ext>
            </a:extLst>
          </p:cNvPr>
          <p:cNvSpPr txBox="1"/>
          <p:nvPr/>
        </p:nvSpPr>
        <p:spPr>
          <a:xfrm>
            <a:off x="3058886" y="2364182"/>
            <a:ext cx="3799114" cy="1200329"/>
          </a:xfrm>
          <a:prstGeom prst="rect">
            <a:avLst/>
          </a:prstGeom>
          <a:noFill/>
        </p:spPr>
        <p:txBody>
          <a:bodyPr wrap="square" rtlCol="0">
            <a:spAutoFit/>
          </a:bodyPr>
          <a:lstStyle/>
          <a:p>
            <a:pPr marL="342900" indent="-342900">
              <a:buAutoNum type="arabicPeriod"/>
            </a:pPr>
            <a:r>
              <a:rPr lang="en-US" dirty="0"/>
              <a:t>Right click study node.</a:t>
            </a:r>
          </a:p>
          <a:p>
            <a:pPr marL="342900" indent="-342900">
              <a:buAutoNum type="arabicPeriod"/>
            </a:pPr>
            <a:r>
              <a:rPr lang="en-US" dirty="0"/>
              <a:t>click show more options.</a:t>
            </a:r>
          </a:p>
          <a:p>
            <a:pPr marL="342900" indent="-342900">
              <a:buAutoNum type="arabicPeriod"/>
            </a:pPr>
            <a:r>
              <a:rPr lang="en-US" dirty="0"/>
              <a:t>Enable Batch and cluster under study.</a:t>
            </a:r>
          </a:p>
        </p:txBody>
      </p:sp>
    </p:spTree>
    <p:extLst>
      <p:ext uri="{BB962C8B-B14F-4D97-AF65-F5344CB8AC3E}">
        <p14:creationId xmlns:p14="http://schemas.microsoft.com/office/powerpoint/2010/main" val="181026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Batch Sweep</a:t>
            </a:r>
          </a:p>
        </p:txBody>
      </p:sp>
      <p:pic>
        <p:nvPicPr>
          <p:cNvPr id="5" name="Picture 4" descr="A screenshot of a computer&#10;&#10;Description automatically generated">
            <a:extLst>
              <a:ext uri="{FF2B5EF4-FFF2-40B4-BE49-F238E27FC236}">
                <a16:creationId xmlns:a16="http://schemas.microsoft.com/office/drawing/2014/main" id="{184155F5-F14A-6B51-3913-43F031FD0819}"/>
              </a:ext>
            </a:extLst>
          </p:cNvPr>
          <p:cNvPicPr>
            <a:picLocks noChangeAspect="1"/>
          </p:cNvPicPr>
          <p:nvPr/>
        </p:nvPicPr>
        <p:blipFill>
          <a:blip r:embed="rId3"/>
          <a:stretch>
            <a:fillRect/>
          </a:stretch>
        </p:blipFill>
        <p:spPr>
          <a:xfrm>
            <a:off x="219334" y="1241979"/>
            <a:ext cx="2743200" cy="248448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C138054-DC46-E09D-585D-C5FC25C8CAF8}"/>
              </a:ext>
            </a:extLst>
          </p:cNvPr>
          <p:cNvPicPr>
            <a:picLocks noChangeAspect="1"/>
          </p:cNvPicPr>
          <p:nvPr/>
        </p:nvPicPr>
        <p:blipFill>
          <a:blip r:embed="rId4"/>
          <a:stretch>
            <a:fillRect/>
          </a:stretch>
        </p:blipFill>
        <p:spPr>
          <a:xfrm>
            <a:off x="3570515" y="1917871"/>
            <a:ext cx="2743200" cy="1132703"/>
          </a:xfrm>
          <a:prstGeom prst="rect">
            <a:avLst/>
          </a:prstGeom>
        </p:spPr>
      </p:pic>
      <p:sp>
        <p:nvSpPr>
          <p:cNvPr id="11" name="TextBox 10">
            <a:extLst>
              <a:ext uri="{FF2B5EF4-FFF2-40B4-BE49-F238E27FC236}">
                <a16:creationId xmlns:a16="http://schemas.microsoft.com/office/drawing/2014/main" id="{03B3CA65-2C19-3002-E54C-19CD5D837D9D}"/>
              </a:ext>
            </a:extLst>
          </p:cNvPr>
          <p:cNvSpPr txBox="1"/>
          <p:nvPr/>
        </p:nvSpPr>
        <p:spPr>
          <a:xfrm>
            <a:off x="0" y="3829756"/>
            <a:ext cx="308065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One or combinations of multiple parameters</a:t>
            </a:r>
          </a:p>
          <a:p>
            <a:pPr marL="285750" indent="-285750">
              <a:buFont typeface="Arial" panose="020B0604020202020204" pitchFamily="34" charset="0"/>
              <a:buChar char="•"/>
            </a:pPr>
            <a:r>
              <a:rPr lang="en-US" dirty="0"/>
              <a:t>All combinations or specified combinations</a:t>
            </a:r>
          </a:p>
        </p:txBody>
      </p:sp>
      <p:sp>
        <p:nvSpPr>
          <p:cNvPr id="12" name="TextBox 11">
            <a:extLst>
              <a:ext uri="{FF2B5EF4-FFF2-40B4-BE49-F238E27FC236}">
                <a16:creationId xmlns:a16="http://schemas.microsoft.com/office/drawing/2014/main" id="{500A743A-1AEA-70A2-47B0-F99C53C5D8AE}"/>
              </a:ext>
            </a:extLst>
          </p:cNvPr>
          <p:cNvSpPr txBox="1"/>
          <p:nvPr/>
        </p:nvSpPr>
        <p:spPr>
          <a:xfrm>
            <a:off x="3243943" y="3307241"/>
            <a:ext cx="36140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If synchronize solution is enabled, all solutions will be available in the GUI.</a:t>
            </a:r>
          </a:p>
          <a:p>
            <a:pPr marL="285750" indent="-285750">
              <a:buFont typeface="Arial" panose="020B0604020202020204" pitchFamily="34" charset="0"/>
              <a:buChar char="•"/>
            </a:pPr>
            <a:r>
              <a:rPr lang="en-US" dirty="0"/>
              <a:t>Each file will be saved for each parameter combination by default.</a:t>
            </a:r>
          </a:p>
        </p:txBody>
      </p:sp>
    </p:spTree>
    <p:extLst>
      <p:ext uri="{BB962C8B-B14F-4D97-AF65-F5344CB8AC3E}">
        <p14:creationId xmlns:p14="http://schemas.microsoft.com/office/powerpoint/2010/main" val="314597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Batch Sweep</a:t>
            </a:r>
          </a:p>
        </p:txBody>
      </p:sp>
      <p:sp>
        <p:nvSpPr>
          <p:cNvPr id="11" name="TextBox 10">
            <a:extLst>
              <a:ext uri="{FF2B5EF4-FFF2-40B4-BE49-F238E27FC236}">
                <a16:creationId xmlns:a16="http://schemas.microsoft.com/office/drawing/2014/main" id="{03B3CA65-2C19-3002-E54C-19CD5D837D9D}"/>
              </a:ext>
            </a:extLst>
          </p:cNvPr>
          <p:cNvSpPr txBox="1"/>
          <p:nvPr/>
        </p:nvSpPr>
        <p:spPr>
          <a:xfrm>
            <a:off x="0" y="1621615"/>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Can only run on one node in interactive environment (without using </a:t>
            </a:r>
            <a:r>
              <a:rPr lang="en-US" dirty="0" err="1"/>
              <a:t>sbatch</a:t>
            </a:r>
            <a:r>
              <a:rPr lang="en-US" dirty="0"/>
              <a:t> file)</a:t>
            </a:r>
          </a:p>
          <a:p>
            <a:pPr marL="285750" indent="-285750">
              <a:buFont typeface="Arial" panose="020B0604020202020204" pitchFamily="34" charset="0"/>
              <a:buChar char="•"/>
            </a:pPr>
            <a:r>
              <a:rPr lang="en-US" dirty="0"/>
              <a:t>Define how many simultaneous jobs:</a:t>
            </a:r>
          </a:p>
          <a:p>
            <a:pPr lvl="1"/>
            <a:r>
              <a:rPr lang="en-US" dirty="0"/>
              <a:t>- Batch Sweep-&gt;Number of simultaneous jobs (N1)</a:t>
            </a:r>
          </a:p>
          <a:p>
            <a:pPr lvl="1"/>
            <a:r>
              <a:rPr lang="en-US" dirty="0"/>
              <a:t>- Study-&gt;Job Configurations-&gt;Batch-&gt;Number of Cores (N2 per job)</a:t>
            </a:r>
          </a:p>
          <a:p>
            <a:pPr lvl="1"/>
            <a:r>
              <a:rPr lang="en-US" dirty="0"/>
              <a:t>- N1*N2 total cores for jobs</a:t>
            </a:r>
          </a:p>
          <a:p>
            <a:pPr lvl="1"/>
            <a:endParaRPr lang="en-US" dirty="0">
              <a:solidFill>
                <a:srgbClr val="FF0000"/>
              </a:solidFill>
            </a:endParaRPr>
          </a:p>
        </p:txBody>
      </p:sp>
      <p:sp>
        <p:nvSpPr>
          <p:cNvPr id="3" name="Rectangle 2">
            <a:extLst>
              <a:ext uri="{FF2B5EF4-FFF2-40B4-BE49-F238E27FC236}">
                <a16:creationId xmlns:a16="http://schemas.microsoft.com/office/drawing/2014/main" id="{EA46F1D5-0DDB-3D88-6CC5-522987A3F85E}"/>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Run in batch mode</a:t>
            </a:r>
          </a:p>
        </p:txBody>
      </p:sp>
      <p:pic>
        <p:nvPicPr>
          <p:cNvPr id="6" name="Picture 5" descr="A screenshot of a computer&#10;&#10;Description automatically generated">
            <a:extLst>
              <a:ext uri="{FF2B5EF4-FFF2-40B4-BE49-F238E27FC236}">
                <a16:creationId xmlns:a16="http://schemas.microsoft.com/office/drawing/2014/main" id="{9501F3C3-C751-4188-9DCB-DAB645807184}"/>
              </a:ext>
            </a:extLst>
          </p:cNvPr>
          <p:cNvPicPr>
            <a:picLocks noChangeAspect="1"/>
          </p:cNvPicPr>
          <p:nvPr/>
        </p:nvPicPr>
        <p:blipFill>
          <a:blip r:embed="rId3"/>
          <a:stretch>
            <a:fillRect/>
          </a:stretch>
        </p:blipFill>
        <p:spPr>
          <a:xfrm>
            <a:off x="80098" y="3771625"/>
            <a:ext cx="3505200" cy="9144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7C7B9DA-672A-F8A5-098A-6B28D80A9473}"/>
              </a:ext>
            </a:extLst>
          </p:cNvPr>
          <p:cNvPicPr>
            <a:picLocks noChangeAspect="1"/>
          </p:cNvPicPr>
          <p:nvPr/>
        </p:nvPicPr>
        <p:blipFill>
          <a:blip r:embed="rId4"/>
          <a:stretch>
            <a:fillRect/>
          </a:stretch>
        </p:blipFill>
        <p:spPr>
          <a:xfrm>
            <a:off x="3651023" y="3085524"/>
            <a:ext cx="3020201" cy="1828800"/>
          </a:xfrm>
          <a:prstGeom prst="rect">
            <a:avLst/>
          </a:prstGeom>
        </p:spPr>
      </p:pic>
    </p:spTree>
    <p:extLst>
      <p:ext uri="{BB962C8B-B14F-4D97-AF65-F5344CB8AC3E}">
        <p14:creationId xmlns:p14="http://schemas.microsoft.com/office/powerpoint/2010/main" val="101791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Batch Sweep</a:t>
            </a:r>
          </a:p>
        </p:txBody>
      </p:sp>
      <p:sp>
        <p:nvSpPr>
          <p:cNvPr id="11" name="TextBox 10">
            <a:extLst>
              <a:ext uri="{FF2B5EF4-FFF2-40B4-BE49-F238E27FC236}">
                <a16:creationId xmlns:a16="http://schemas.microsoft.com/office/drawing/2014/main" id="{03B3CA65-2C19-3002-E54C-19CD5D837D9D}"/>
              </a:ext>
            </a:extLst>
          </p:cNvPr>
          <p:cNvSpPr txBox="1"/>
          <p:nvPr/>
        </p:nvSpPr>
        <p:spPr>
          <a:xfrm>
            <a:off x="0" y="1522027"/>
            <a:ext cx="6858000" cy="3600986"/>
          </a:xfrm>
          <a:prstGeom prst="rect">
            <a:avLst/>
          </a:prstGeom>
          <a:noFill/>
        </p:spPr>
        <p:txBody>
          <a:bodyPr wrap="square" rtlCol="0">
            <a:spAutoFit/>
          </a:bodyPr>
          <a:lstStyle/>
          <a:p>
            <a:pPr marL="285750" indent="-285750">
              <a:buFont typeface="Arial" panose="020B0604020202020204" pitchFamily="34" charset="0"/>
              <a:buChar char="•"/>
            </a:pPr>
            <a:r>
              <a:rPr lang="en-US" dirty="0"/>
              <a:t>Run interactively:</a:t>
            </a:r>
          </a:p>
          <a:p>
            <a:pPr lvl="1"/>
            <a:r>
              <a:rPr lang="en-US" dirty="0">
                <a:solidFill>
                  <a:srgbClr val="000000"/>
                </a:solidFill>
              </a:rPr>
              <a:t>1. Login to Kestrel</a:t>
            </a:r>
          </a:p>
          <a:p>
            <a:pPr lvl="1"/>
            <a:r>
              <a:rPr lang="en-US" dirty="0"/>
              <a:t>2. grab a compute node</a:t>
            </a:r>
          </a:p>
          <a:p>
            <a:pPr lvl="2"/>
            <a:r>
              <a:rPr lang="en-US" sz="1400" dirty="0" err="1">
                <a:latin typeface="Consolas" panose="020B0609020204030204" pitchFamily="49" charset="0"/>
                <a:cs typeface="Consolas" panose="020B0609020204030204" pitchFamily="49" charset="0"/>
              </a:rPr>
              <a:t>salloc</a:t>
            </a:r>
            <a:r>
              <a:rPr lang="en-US" sz="1400" dirty="0">
                <a:latin typeface="Consolas" panose="020B0609020204030204" pitchFamily="49" charset="0"/>
                <a:cs typeface="Consolas" panose="020B0609020204030204" pitchFamily="49" charset="0"/>
              </a:rPr>
              <a:t> –account=</a:t>
            </a:r>
            <a:r>
              <a:rPr lang="en-US" sz="1400" dirty="0" err="1">
                <a:latin typeface="Consolas" panose="020B0609020204030204" pitchFamily="49" charset="0"/>
                <a:cs typeface="Consolas" panose="020B0609020204030204" pitchFamily="49" charset="0"/>
              </a:rPr>
              <a:t>hpcapps</a:t>
            </a:r>
            <a:r>
              <a:rPr lang="en-US" sz="1400" dirty="0">
                <a:latin typeface="Consolas" panose="020B0609020204030204" pitchFamily="49" charset="0"/>
                <a:cs typeface="Consolas" panose="020B0609020204030204" pitchFamily="49" charset="0"/>
              </a:rPr>
              <a:t> –exclusive –time=00:20:00 –nodes=1 --partition=debug</a:t>
            </a:r>
          </a:p>
          <a:p>
            <a:pPr lvl="1"/>
            <a:r>
              <a:rPr lang="en-US" dirty="0">
                <a:cs typeface="Consolas" panose="020B0609020204030204" pitchFamily="49" charset="0"/>
              </a:rPr>
              <a:t>3. Change directory to where the model is saved </a:t>
            </a:r>
          </a:p>
          <a:p>
            <a:pPr lvl="2"/>
            <a:r>
              <a:rPr lang="en-US" sz="1400" dirty="0">
                <a:latin typeface="Consolas" panose="020B0609020204030204" pitchFamily="49" charset="0"/>
                <a:cs typeface="Consolas" panose="020B0609020204030204" pitchFamily="49" charset="0"/>
              </a:rPr>
              <a:t>cd /projects/</a:t>
            </a:r>
            <a:r>
              <a:rPr lang="en-US" sz="1400" dirty="0" err="1">
                <a:latin typeface="Consolas" panose="020B0609020204030204" pitchFamily="49" charset="0"/>
                <a:cs typeface="Consolas" panose="020B0609020204030204" pitchFamily="49" charset="0"/>
              </a:rPr>
              <a:t>hpcapps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xhe</a:t>
            </a:r>
            <a:r>
              <a:rPr lang="en-US" sz="1400" dirty="0">
                <a:latin typeface="Consolas" panose="020B0609020204030204" pitchFamily="49" charset="0"/>
                <a:cs typeface="Consolas" panose="020B0609020204030204" pitchFamily="49" charset="0"/>
              </a:rPr>
              <a:t>/comsol_training_2</a:t>
            </a:r>
          </a:p>
          <a:p>
            <a:pPr lvl="1"/>
            <a:r>
              <a:rPr lang="en-US" dirty="0">
                <a:cs typeface="Consolas" panose="020B0609020204030204" pitchFamily="49" charset="0"/>
              </a:rPr>
              <a:t>4. Load </a:t>
            </a:r>
            <a:r>
              <a:rPr lang="en-US" dirty="0" err="1">
                <a:cs typeface="Consolas" panose="020B0609020204030204" pitchFamily="49" charset="0"/>
              </a:rPr>
              <a:t>comsol</a:t>
            </a:r>
            <a:r>
              <a:rPr lang="en-US" dirty="0">
                <a:cs typeface="Consolas" panose="020B0609020204030204" pitchFamily="49" charset="0"/>
              </a:rPr>
              <a:t> module</a:t>
            </a:r>
          </a:p>
          <a:p>
            <a:pPr lvl="2"/>
            <a:r>
              <a:rPr lang="en-US" sz="1400" dirty="0">
                <a:latin typeface="Consolas" panose="020B0609020204030204" pitchFamily="49" charset="0"/>
                <a:cs typeface="Consolas" panose="020B0609020204030204" pitchFamily="49" charset="0"/>
              </a:rPr>
              <a:t>module load </a:t>
            </a:r>
            <a:r>
              <a:rPr lang="en-US" sz="1400" dirty="0" err="1">
                <a:latin typeface="Consolas" panose="020B0609020204030204" pitchFamily="49" charset="0"/>
                <a:cs typeface="Consolas" panose="020B0609020204030204" pitchFamily="49" charset="0"/>
              </a:rPr>
              <a:t>comsol</a:t>
            </a:r>
            <a:endParaRPr lang="en-US" sz="1400" dirty="0">
              <a:latin typeface="Consolas" panose="020B0609020204030204" pitchFamily="49" charset="0"/>
              <a:cs typeface="Consolas" panose="020B0609020204030204" pitchFamily="49" charset="0"/>
            </a:endParaRPr>
          </a:p>
          <a:p>
            <a:pPr lvl="1"/>
            <a:r>
              <a:rPr lang="en-US" dirty="0">
                <a:cs typeface="Consolas" panose="020B0609020204030204" pitchFamily="49" charset="0"/>
              </a:rPr>
              <a:t>5. Submit the job</a:t>
            </a:r>
          </a:p>
          <a:p>
            <a:pPr lvl="2"/>
            <a:r>
              <a:rPr lang="en-US" sz="1400" dirty="0" err="1">
                <a:latin typeface="Consolas" panose="020B0609020204030204" pitchFamily="49" charset="0"/>
                <a:cs typeface="Consolas" panose="020B0609020204030204" pitchFamily="49" charset="0"/>
              </a:rPr>
              <a:t>Comsol</a:t>
            </a:r>
            <a:r>
              <a:rPr lang="en-US" sz="1400" dirty="0">
                <a:latin typeface="Consolas" panose="020B0609020204030204" pitchFamily="49" charset="0"/>
                <a:cs typeface="Consolas" panose="020B0609020204030204" pitchFamily="49" charset="0"/>
              </a:rPr>
              <a:t> batch </a:t>
            </a:r>
            <a:r>
              <a:rPr lang="en-US" sz="1400" dirty="0">
                <a:solidFill>
                  <a:srgbClr val="FF0000"/>
                </a:solidFill>
                <a:latin typeface="Consolas" panose="020B0609020204030204" pitchFamily="49" charset="0"/>
                <a:cs typeface="Consolas" panose="020B0609020204030204" pitchFamily="49" charset="0"/>
              </a:rPr>
              <a:t>–mode desktop </a:t>
            </a:r>
            <a:r>
              <a:rPr lang="en-US" sz="1400" dirty="0">
                <a:latin typeface="Consolas" panose="020B0609020204030204" pitchFamily="49" charset="0"/>
                <a:cs typeface="Consolas" panose="020B0609020204030204" pitchFamily="49" charset="0"/>
              </a:rPr>
              <a:t>–np 2 –</a:t>
            </a:r>
            <a:r>
              <a:rPr lang="en-US" sz="1400" dirty="0" err="1">
                <a:latin typeface="Consolas" panose="020B0609020204030204" pitchFamily="49" charset="0"/>
                <a:cs typeface="Consolas" panose="020B0609020204030204" pitchFamily="49" charset="0"/>
              </a:rPr>
              <a:t>inputfile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inputfilename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outputfile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outputfilename</a:t>
            </a:r>
            <a:endParaRPr lang="en-US" sz="1400" dirty="0">
              <a:latin typeface="Consolas" panose="020B0609020204030204" pitchFamily="49" charset="0"/>
              <a:cs typeface="Consolas" panose="020B0609020204030204" pitchFamily="49" charset="0"/>
            </a:endParaRPr>
          </a:p>
          <a:p>
            <a:pPr lvl="1"/>
            <a:r>
              <a:rPr lang="en-US" dirty="0">
                <a:solidFill>
                  <a:srgbClr val="FF0000"/>
                </a:solidFill>
                <a:cs typeface="Consolas" panose="020B0609020204030204" pitchFamily="49" charset="0"/>
              </a:rPr>
              <a:t>-np is the number of cores used to control the batch process, the job is using np+N1*N2 cores.</a:t>
            </a:r>
          </a:p>
        </p:txBody>
      </p:sp>
      <p:sp>
        <p:nvSpPr>
          <p:cNvPr id="3" name="Rectangle 2">
            <a:extLst>
              <a:ext uri="{FF2B5EF4-FFF2-40B4-BE49-F238E27FC236}">
                <a16:creationId xmlns:a16="http://schemas.microsoft.com/office/drawing/2014/main" id="{EA46F1D5-0DDB-3D88-6CC5-522987A3F85E}"/>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Run in batch mode</a:t>
            </a:r>
          </a:p>
        </p:txBody>
      </p:sp>
    </p:spTree>
    <p:extLst>
      <p:ext uri="{BB962C8B-B14F-4D97-AF65-F5344CB8AC3E}">
        <p14:creationId xmlns:p14="http://schemas.microsoft.com/office/powerpoint/2010/main" val="1520761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Cluster Sweep</a:t>
            </a:r>
          </a:p>
        </p:txBody>
      </p:sp>
      <p:sp>
        <p:nvSpPr>
          <p:cNvPr id="3" name="TextBox 2">
            <a:extLst>
              <a:ext uri="{FF2B5EF4-FFF2-40B4-BE49-F238E27FC236}">
                <a16:creationId xmlns:a16="http://schemas.microsoft.com/office/drawing/2014/main" id="{CA4B7902-EDE9-E938-BDF1-21208D745F57}"/>
              </a:ext>
            </a:extLst>
          </p:cNvPr>
          <p:cNvSpPr txBox="1"/>
          <p:nvPr/>
        </p:nvSpPr>
        <p:spPr>
          <a:xfrm>
            <a:off x="0" y="1796143"/>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Cluster sweep is similar to batch sweep.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one of batch sweep or cluster </a:t>
            </a:r>
          </a:p>
          <a:p>
            <a:r>
              <a:rPr lang="en-US" dirty="0"/>
              <a:t>sweep can be included in a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Requires floating network license.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Similar setting as batch sweep.</a:t>
            </a:r>
          </a:p>
        </p:txBody>
      </p:sp>
      <p:pic>
        <p:nvPicPr>
          <p:cNvPr id="6" name="Picture 5" descr="A screenshot of a computer&#10;&#10;Description automatically generated">
            <a:extLst>
              <a:ext uri="{FF2B5EF4-FFF2-40B4-BE49-F238E27FC236}">
                <a16:creationId xmlns:a16="http://schemas.microsoft.com/office/drawing/2014/main" id="{B24B75D6-A3E6-D5CD-3803-8B9248445B7A}"/>
              </a:ext>
            </a:extLst>
          </p:cNvPr>
          <p:cNvPicPr>
            <a:picLocks noChangeAspect="1"/>
          </p:cNvPicPr>
          <p:nvPr/>
        </p:nvPicPr>
        <p:blipFill>
          <a:blip r:embed="rId3"/>
          <a:stretch>
            <a:fillRect/>
          </a:stretch>
        </p:blipFill>
        <p:spPr>
          <a:xfrm>
            <a:off x="4114800" y="1521194"/>
            <a:ext cx="2743200" cy="3067136"/>
          </a:xfrm>
          <a:prstGeom prst="rect">
            <a:avLst/>
          </a:prstGeom>
        </p:spPr>
      </p:pic>
    </p:spTree>
    <p:extLst>
      <p:ext uri="{BB962C8B-B14F-4D97-AF65-F5344CB8AC3E}">
        <p14:creationId xmlns:p14="http://schemas.microsoft.com/office/powerpoint/2010/main" val="87806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Tutorial about COMSOL On Kestrel</a:t>
            </a:r>
          </a:p>
        </p:txBody>
      </p:sp>
      <p:sp>
        <p:nvSpPr>
          <p:cNvPr id="3" name="TextBox 2">
            <a:extLst>
              <a:ext uri="{FF2B5EF4-FFF2-40B4-BE49-F238E27FC236}">
                <a16:creationId xmlns:a16="http://schemas.microsoft.com/office/drawing/2014/main" id="{43640996-70BB-207C-ED4E-C15EB9C23D8C}"/>
              </a:ext>
            </a:extLst>
          </p:cNvPr>
          <p:cNvSpPr txBox="1"/>
          <p:nvPr/>
        </p:nvSpPr>
        <p:spPr>
          <a:xfrm>
            <a:off x="166002" y="1159473"/>
            <a:ext cx="6520546" cy="3908762"/>
          </a:xfrm>
          <a:prstGeom prst="rect">
            <a:avLst/>
          </a:prstGeom>
          <a:noFill/>
        </p:spPr>
        <p:txBody>
          <a:bodyPr wrap="square" rtlCol="0">
            <a:spAutoFit/>
          </a:bodyPr>
          <a:lstStyle/>
          <a:p>
            <a:r>
              <a:rPr lang="en-US" sz="2000" dirty="0">
                <a:solidFill>
                  <a:schemeClr val="tx1">
                    <a:lumMod val="20000"/>
                    <a:lumOff val="80000"/>
                  </a:schemeClr>
                </a:solidFill>
              </a:rPr>
              <a:t>I). Introductory tutorial</a:t>
            </a:r>
          </a:p>
          <a:p>
            <a:endParaRPr lang="en-US" sz="400" dirty="0">
              <a:solidFill>
                <a:schemeClr val="tx1">
                  <a:lumMod val="20000"/>
                  <a:lumOff val="80000"/>
                </a:schemeClr>
              </a:solidFill>
            </a:endParaRPr>
          </a:p>
          <a:p>
            <a:pPr marL="342900" indent="-342900">
              <a:buFont typeface="Arial" panose="020B0604020202020204" pitchFamily="34" charset="0"/>
              <a:buChar char="•"/>
            </a:pPr>
            <a:r>
              <a:rPr lang="en-US" dirty="0">
                <a:solidFill>
                  <a:schemeClr val="tx1">
                    <a:lumMod val="20000"/>
                    <a:lumOff val="80000"/>
                  </a:schemeClr>
                </a:solidFill>
              </a:rPr>
              <a:t>Introduction of COMSOL on Kestrel</a:t>
            </a:r>
          </a:p>
          <a:p>
            <a:pPr marL="342900" indent="-342900">
              <a:buFont typeface="Arial" panose="020B0604020202020204" pitchFamily="34" charset="0"/>
              <a:buChar char="•"/>
            </a:pPr>
            <a:r>
              <a:rPr lang="en-US" dirty="0">
                <a:solidFill>
                  <a:schemeClr val="tx1">
                    <a:lumMod val="20000"/>
                    <a:lumOff val="80000"/>
                  </a:schemeClr>
                </a:solidFill>
              </a:rPr>
              <a:t>Using COMSOL graphic user interface (GUI) on Kestrel</a:t>
            </a:r>
          </a:p>
          <a:p>
            <a:pPr marL="342900" indent="-342900">
              <a:buFont typeface="Arial" panose="020B0604020202020204" pitchFamily="34" charset="0"/>
              <a:buChar char="•"/>
            </a:pPr>
            <a:r>
              <a:rPr lang="en-US" dirty="0">
                <a:solidFill>
                  <a:schemeClr val="tx1">
                    <a:lumMod val="20000"/>
                    <a:lumOff val="80000"/>
                  </a:schemeClr>
                </a:solidFill>
              </a:rPr>
              <a:t>Running COMSOL in batch mode on Kestrel</a:t>
            </a:r>
          </a:p>
          <a:p>
            <a:pPr marL="342900" indent="-342900">
              <a:buFont typeface="Arial" panose="020B0604020202020204" pitchFamily="34" charset="0"/>
              <a:buChar char="•"/>
            </a:pPr>
            <a:r>
              <a:rPr lang="en-US" dirty="0">
                <a:solidFill>
                  <a:schemeClr val="tx1">
                    <a:lumMod val="20000"/>
                    <a:lumOff val="80000"/>
                  </a:schemeClr>
                </a:solidFill>
              </a:rPr>
              <a:t>Scaling performance</a:t>
            </a:r>
          </a:p>
          <a:p>
            <a:pPr marL="342900" indent="-342900">
              <a:buFont typeface="Arial" panose="020B0604020202020204" pitchFamily="34" charset="0"/>
              <a:buChar char="•"/>
            </a:pPr>
            <a:endParaRPr lang="en-US" sz="400" dirty="0">
              <a:solidFill>
                <a:schemeClr val="tx1">
                  <a:lumMod val="20000"/>
                  <a:lumOff val="80000"/>
                </a:schemeClr>
              </a:solidFill>
            </a:endParaRPr>
          </a:p>
          <a:p>
            <a:pPr algn="ctr"/>
            <a:r>
              <a:rPr lang="en-US" sz="1200" dirty="0">
                <a:solidFill>
                  <a:schemeClr val="tx1">
                    <a:lumMod val="20000"/>
                    <a:lumOff val="80000"/>
                  </a:schemeClr>
                </a:solidFill>
                <a:hlinkClick r:id="rId3"/>
              </a:rPr>
              <a:t>https://nrel.sharepoint.com/sites/ComputationalSciencesTutorials/Lists/Computational%20Sciences%20Tutorial%20Recordings/AllItems.aspx?viewid=7b97e3fa%2Dedf6%2D48cd%2D91d6%2Df69848525ba4&amp;playlistLayout=playback&amp;itemId=73</a:t>
            </a:r>
            <a:r>
              <a:rPr lang="en-US" sz="1200" dirty="0">
                <a:solidFill>
                  <a:schemeClr val="tx1">
                    <a:lumMod val="20000"/>
                    <a:lumOff val="80000"/>
                  </a:schemeClr>
                </a:solidFill>
              </a:rPr>
              <a:t> </a:t>
            </a:r>
          </a:p>
          <a:p>
            <a:pPr lvl="1"/>
            <a:endParaRPr lang="en-US" sz="1000" dirty="0"/>
          </a:p>
          <a:p>
            <a:r>
              <a:rPr lang="en-US" sz="2000" dirty="0"/>
              <a:t>II). Advanced tutorial</a:t>
            </a:r>
          </a:p>
          <a:p>
            <a:endParaRPr lang="en-US" sz="400" dirty="0"/>
          </a:p>
          <a:p>
            <a:pPr marL="342900" indent="-342900">
              <a:buFont typeface="Arial" panose="020B0604020202020204" pitchFamily="34" charset="0"/>
              <a:buChar char="•"/>
            </a:pPr>
            <a:r>
              <a:rPr lang="en-US" dirty="0"/>
              <a:t>Fuel cell model based</a:t>
            </a:r>
          </a:p>
          <a:p>
            <a:pPr marL="342900" indent="-342900">
              <a:buFont typeface="Arial" panose="020B0604020202020204" pitchFamily="34" charset="0"/>
              <a:buChar char="•"/>
            </a:pPr>
            <a:r>
              <a:rPr lang="en-US" dirty="0"/>
              <a:t>Parametric study</a:t>
            </a:r>
          </a:p>
          <a:p>
            <a:pPr marL="342900" indent="-342900">
              <a:buFont typeface="Arial" panose="020B0604020202020204" pitchFamily="34" charset="0"/>
              <a:buChar char="•"/>
            </a:pPr>
            <a:r>
              <a:rPr lang="en-US" dirty="0"/>
              <a:t>Equation-based simulation in COMSOL</a:t>
            </a:r>
          </a:p>
          <a:p>
            <a:pPr marL="342900" indent="-342900">
              <a:buFont typeface="Arial" panose="020B0604020202020204" pitchFamily="34" charset="0"/>
              <a:buChar char="•"/>
            </a:pPr>
            <a:r>
              <a:rPr lang="en-US" dirty="0"/>
              <a:t>Estimation of parameter based on experiments results</a:t>
            </a:r>
          </a:p>
        </p:txBody>
      </p:sp>
    </p:spTree>
    <p:extLst>
      <p:ext uri="{BB962C8B-B14F-4D97-AF65-F5344CB8AC3E}">
        <p14:creationId xmlns:p14="http://schemas.microsoft.com/office/powerpoint/2010/main" val="130729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Note!</a:t>
            </a:r>
          </a:p>
        </p:txBody>
      </p:sp>
      <p:sp>
        <p:nvSpPr>
          <p:cNvPr id="3" name="TextBox 2">
            <a:extLst>
              <a:ext uri="{FF2B5EF4-FFF2-40B4-BE49-F238E27FC236}">
                <a16:creationId xmlns:a16="http://schemas.microsoft.com/office/drawing/2014/main" id="{CA4B7902-EDE9-E938-BDF1-21208D745F57}"/>
              </a:ext>
            </a:extLst>
          </p:cNvPr>
          <p:cNvSpPr txBox="1"/>
          <p:nvPr/>
        </p:nvSpPr>
        <p:spPr>
          <a:xfrm>
            <a:off x="0" y="1212519"/>
            <a:ext cx="68580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If the batch/cluster sweep is included in model, they are ignored if you submit the job in batch mode by default.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order to include the batch/cluster sweep when submit job in batch mode:</a:t>
            </a:r>
          </a:p>
          <a:p>
            <a:pPr marL="285750" indent="-285750">
              <a:buFont typeface="Arial" panose="020B0604020202020204" pitchFamily="34" charset="0"/>
              <a:buChar char="•"/>
            </a:pPr>
            <a:endParaRPr lang="en-US" dirty="0"/>
          </a:p>
          <a:p>
            <a:pPr lvl="1"/>
            <a:r>
              <a:rPr lang="en-US" dirty="0"/>
              <a:t>                          Add flag:    </a:t>
            </a:r>
            <a:r>
              <a:rPr lang="en-US" i="1" dirty="0">
                <a:latin typeface="Consolas" panose="020B0609020204030204" pitchFamily="49" charset="0"/>
                <a:cs typeface="Consolas" panose="020B0609020204030204" pitchFamily="49" charset="0"/>
              </a:rPr>
              <a:t>-mode desktop</a:t>
            </a:r>
          </a:p>
          <a:p>
            <a:pPr lvl="1"/>
            <a:endParaRPr lang="en-US" i="1" dirty="0">
              <a:latin typeface="Consolas" panose="020B0609020204030204" pitchFamily="49" charset="0"/>
              <a:cs typeface="Consolas" panose="020B0609020204030204" pitchFamily="49" charset="0"/>
            </a:endParaRPr>
          </a:p>
          <a:p>
            <a:pPr lvl="1"/>
            <a:endParaRPr lang="en-US" i="1" dirty="0">
              <a:latin typeface="Consolas" panose="020B0609020204030204" pitchFamily="49" charset="0"/>
              <a:cs typeface="Consolas" panose="020B0609020204030204" pitchFamily="49" charset="0"/>
            </a:endParaRPr>
          </a:p>
          <a:p>
            <a:pPr lvl="1"/>
            <a:endParaRPr lang="en-US" i="1" dirty="0">
              <a:latin typeface="Consolas" panose="020B0609020204030204" pitchFamily="49" charset="0"/>
              <a:cs typeface="Consolas" panose="020B0609020204030204" pitchFamily="49" charset="0"/>
            </a:endParaRPr>
          </a:p>
          <a:p>
            <a:pPr lvl="1"/>
            <a:endParaRPr lang="en-US" i="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dirty="0"/>
              <a:t>For more information about parametric study:</a:t>
            </a:r>
          </a:p>
          <a:p>
            <a:pPr lvl="1"/>
            <a:r>
              <a:rPr lang="en-US" dirty="0"/>
              <a:t>https://</a:t>
            </a:r>
            <a:r>
              <a:rPr lang="en-US" dirty="0" err="1"/>
              <a:t>www.comsol.com</a:t>
            </a:r>
            <a:r>
              <a:rPr lang="en-US" dirty="0"/>
              <a:t>/support/knowledgebase/1250</a:t>
            </a:r>
          </a:p>
          <a:p>
            <a:pPr lvl="1"/>
            <a:endParaRPr lang="en-US" dirty="0"/>
          </a:p>
          <a:p>
            <a:endParaRPr lang="en-US" dirty="0"/>
          </a:p>
        </p:txBody>
      </p:sp>
      <p:sp>
        <p:nvSpPr>
          <p:cNvPr id="5" name="TextBox 4">
            <a:extLst>
              <a:ext uri="{FF2B5EF4-FFF2-40B4-BE49-F238E27FC236}">
                <a16:creationId xmlns:a16="http://schemas.microsoft.com/office/drawing/2014/main" id="{9B9E2655-665A-B2FB-7F32-B3E717559103}"/>
              </a:ext>
            </a:extLst>
          </p:cNvPr>
          <p:cNvSpPr txBox="1"/>
          <p:nvPr/>
        </p:nvSpPr>
        <p:spPr>
          <a:xfrm>
            <a:off x="0" y="3197677"/>
            <a:ext cx="6858000" cy="646331"/>
          </a:xfrm>
          <a:prstGeom prst="rect">
            <a:avLst/>
          </a:prstGeom>
          <a:noFill/>
        </p:spPr>
        <p:txBody>
          <a:bodyPr wrap="square">
            <a:spAutoFit/>
          </a:bodyPr>
          <a:lstStyle/>
          <a:p>
            <a:r>
              <a:rPr lang="en-US" i="1" dirty="0" err="1">
                <a:latin typeface="Consolas" panose="020B0609020204030204" pitchFamily="49" charset="0"/>
                <a:cs typeface="Consolas" panose="020B0609020204030204" pitchFamily="49" charset="0"/>
              </a:rPr>
              <a:t>comsol</a:t>
            </a:r>
            <a:r>
              <a:rPr lang="en-US" i="1" dirty="0">
                <a:latin typeface="Consolas" panose="020B0609020204030204" pitchFamily="49" charset="0"/>
                <a:cs typeface="Consolas" panose="020B0609020204030204" pitchFamily="49" charset="0"/>
              </a:rPr>
              <a:t> batch -mode desktop -</a:t>
            </a:r>
            <a:r>
              <a:rPr lang="en-US" i="1" dirty="0" err="1">
                <a:latin typeface="Consolas" panose="020B0609020204030204" pitchFamily="49" charset="0"/>
                <a:cs typeface="Consolas" panose="020B0609020204030204" pitchFamily="49" charset="0"/>
              </a:rPr>
              <a:t>inputfile</a:t>
            </a:r>
            <a:r>
              <a:rPr lang="en-US" i="1"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inputfilename.mph</a:t>
            </a:r>
            <a:r>
              <a:rPr lang="en-US" i="1"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outputfile</a:t>
            </a:r>
            <a:r>
              <a:rPr lang="en-US" i="1"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outputfilename.mph</a:t>
            </a:r>
            <a:endParaRPr lang="en-US" i="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990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46872-C554-5713-6A3F-CE4238A06259}"/>
              </a:ext>
            </a:extLst>
          </p:cNvPr>
          <p:cNvSpPr txBox="1"/>
          <p:nvPr/>
        </p:nvSpPr>
        <p:spPr>
          <a:xfrm>
            <a:off x="668814" y="2202418"/>
            <a:ext cx="282498" cy="369332"/>
          </a:xfrm>
          <a:prstGeom prst="rect">
            <a:avLst/>
          </a:prstGeom>
          <a:solidFill>
            <a:srgbClr val="FFC000"/>
          </a:solidFill>
        </p:spPr>
        <p:txBody>
          <a:bodyPr wrap="square" rtlCol="0">
            <a:spAutoFit/>
          </a:bodyPr>
          <a:lstStyle/>
          <a:p>
            <a:r>
              <a:rPr lang="en-US" dirty="0">
                <a:solidFill>
                  <a:schemeClr val="bg1"/>
                </a:solidFill>
              </a:rPr>
              <a:t>3</a:t>
            </a:r>
          </a:p>
        </p:txBody>
      </p:sp>
      <p:sp>
        <p:nvSpPr>
          <p:cNvPr id="4" name="Text Placeholder 2">
            <a:extLst>
              <a:ext uri="{FF2B5EF4-FFF2-40B4-BE49-F238E27FC236}">
                <a16:creationId xmlns:a16="http://schemas.microsoft.com/office/drawing/2014/main" id="{F7A1CFC8-4A6A-C07D-4CA8-A56C74D37598}"/>
              </a:ext>
            </a:extLst>
          </p:cNvPr>
          <p:cNvSpPr txBox="1">
            <a:spLocks/>
          </p:cNvSpPr>
          <p:nvPr/>
        </p:nvSpPr>
        <p:spPr>
          <a:xfrm>
            <a:off x="1295557" y="2106874"/>
            <a:ext cx="5976613"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latin typeface="Times New Roman" panose="02020603050405020304" pitchFamily="18" charset="0"/>
                <a:cs typeface="Times New Roman" panose="02020603050405020304" pitchFamily="18" charset="0"/>
              </a:rPr>
              <a:t>Equation-Based Simulation</a:t>
            </a:r>
          </a:p>
        </p:txBody>
      </p:sp>
    </p:spTree>
    <p:extLst>
      <p:ext uri="{BB962C8B-B14F-4D97-AF65-F5344CB8AC3E}">
        <p14:creationId xmlns:p14="http://schemas.microsoft.com/office/powerpoint/2010/main" val="226657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Equation-based Simulation</a:t>
            </a:r>
          </a:p>
        </p:txBody>
      </p:sp>
      <p:sp>
        <p:nvSpPr>
          <p:cNvPr id="4" name="TextBox 3">
            <a:extLst>
              <a:ext uri="{FF2B5EF4-FFF2-40B4-BE49-F238E27FC236}">
                <a16:creationId xmlns:a16="http://schemas.microsoft.com/office/drawing/2014/main" id="{0790EA1D-184E-8FFC-01B4-CBF502812922}"/>
              </a:ext>
            </a:extLst>
          </p:cNvPr>
          <p:cNvSpPr txBox="1"/>
          <p:nvPr/>
        </p:nvSpPr>
        <p:spPr>
          <a:xfrm>
            <a:off x="-2725" y="1581795"/>
            <a:ext cx="68579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PDEs that not included in any module in COMSOL</a:t>
            </a:r>
          </a:p>
          <a:p>
            <a:endParaRPr lang="en-US" dirty="0"/>
          </a:p>
          <a:p>
            <a:pPr marL="285750" indent="-285750">
              <a:buFont typeface="Arial" panose="020B0604020202020204" pitchFamily="34" charset="0"/>
              <a:buChar char="•"/>
            </a:pPr>
            <a:r>
              <a:rPr lang="en-US" dirty="0"/>
              <a:t>Complicated boundary conditions or constrains from experiments</a:t>
            </a:r>
          </a:p>
        </p:txBody>
      </p:sp>
      <p:sp>
        <p:nvSpPr>
          <p:cNvPr id="5" name="Rectangle 4">
            <a:extLst>
              <a:ext uri="{FF2B5EF4-FFF2-40B4-BE49-F238E27FC236}">
                <a16:creationId xmlns:a16="http://schemas.microsoft.com/office/drawing/2014/main" id="{D917CC60-0409-3CAD-4F79-B43289E8FADF}"/>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Why?</a:t>
            </a:r>
          </a:p>
        </p:txBody>
      </p:sp>
      <p:sp>
        <p:nvSpPr>
          <p:cNvPr id="6" name="Rectangle 5">
            <a:extLst>
              <a:ext uri="{FF2B5EF4-FFF2-40B4-BE49-F238E27FC236}">
                <a16:creationId xmlns:a16="http://schemas.microsoft.com/office/drawing/2014/main" id="{D8D634A6-BF2A-0A98-1434-926D549EDDEA}"/>
              </a:ext>
            </a:extLst>
          </p:cNvPr>
          <p:cNvSpPr/>
          <p:nvPr/>
        </p:nvSpPr>
        <p:spPr>
          <a:xfrm>
            <a:off x="337454" y="2642971"/>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Mathematics Module</a:t>
            </a:r>
          </a:p>
        </p:txBody>
      </p:sp>
      <p:pic>
        <p:nvPicPr>
          <p:cNvPr id="14" name="Picture 13" descr="A screenshot of a computer&#10;&#10;Description automatically generated">
            <a:extLst>
              <a:ext uri="{FF2B5EF4-FFF2-40B4-BE49-F238E27FC236}">
                <a16:creationId xmlns:a16="http://schemas.microsoft.com/office/drawing/2014/main" id="{C1CAED16-ED73-1AA5-87F5-F83A6B477403}"/>
              </a:ext>
            </a:extLst>
          </p:cNvPr>
          <p:cNvPicPr>
            <a:picLocks noChangeAspect="1"/>
          </p:cNvPicPr>
          <p:nvPr/>
        </p:nvPicPr>
        <p:blipFill>
          <a:blip r:embed="rId3"/>
          <a:stretch>
            <a:fillRect/>
          </a:stretch>
        </p:blipFill>
        <p:spPr>
          <a:xfrm>
            <a:off x="337454" y="3029282"/>
            <a:ext cx="3733800" cy="1955800"/>
          </a:xfrm>
          <a:prstGeom prst="rect">
            <a:avLst/>
          </a:prstGeom>
        </p:spPr>
      </p:pic>
    </p:spTree>
    <p:extLst>
      <p:ext uri="{BB962C8B-B14F-4D97-AF65-F5344CB8AC3E}">
        <p14:creationId xmlns:p14="http://schemas.microsoft.com/office/powerpoint/2010/main" val="3954554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Equation-based Simulation</a:t>
            </a:r>
          </a:p>
        </p:txBody>
      </p:sp>
      <p:sp>
        <p:nvSpPr>
          <p:cNvPr id="4" name="TextBox 3">
            <a:extLst>
              <a:ext uri="{FF2B5EF4-FFF2-40B4-BE49-F238E27FC236}">
                <a16:creationId xmlns:a16="http://schemas.microsoft.com/office/drawing/2014/main" id="{0790EA1D-184E-8FFC-01B4-CBF502812922}"/>
              </a:ext>
            </a:extLst>
          </p:cNvPr>
          <p:cNvSpPr txBox="1"/>
          <p:nvPr/>
        </p:nvSpPr>
        <p:spPr>
          <a:xfrm>
            <a:off x="113397" y="1837938"/>
            <a:ext cx="68579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Some common PDE are specified</a:t>
            </a:r>
          </a:p>
          <a:p>
            <a:endParaRPr lang="en-US" dirty="0"/>
          </a:p>
          <a:p>
            <a:pPr marL="285750" indent="-285750">
              <a:buFont typeface="Arial" panose="020B0604020202020204" pitchFamily="34" charset="0"/>
              <a:buChar char="•"/>
            </a:pPr>
            <a:r>
              <a:rPr lang="en-US" dirty="0"/>
              <a:t>Support defining of general PDE</a:t>
            </a:r>
          </a:p>
        </p:txBody>
      </p:sp>
      <p:sp>
        <p:nvSpPr>
          <p:cNvPr id="5" name="Rectangle 4">
            <a:extLst>
              <a:ext uri="{FF2B5EF4-FFF2-40B4-BE49-F238E27FC236}">
                <a16:creationId xmlns:a16="http://schemas.microsoft.com/office/drawing/2014/main" id="{D917CC60-0409-3CAD-4F79-B43289E8FADF}"/>
              </a:ext>
            </a:extLst>
          </p:cNvPr>
          <p:cNvSpPr/>
          <p:nvPr/>
        </p:nvSpPr>
        <p:spPr>
          <a:xfrm>
            <a:off x="337454" y="1386689"/>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PDE Interfaces</a:t>
            </a:r>
          </a:p>
        </p:txBody>
      </p:sp>
      <p:pic>
        <p:nvPicPr>
          <p:cNvPr id="7" name="Picture 6" descr="A list of words on a white background&#10;&#10;Description automatically generated">
            <a:extLst>
              <a:ext uri="{FF2B5EF4-FFF2-40B4-BE49-F238E27FC236}">
                <a16:creationId xmlns:a16="http://schemas.microsoft.com/office/drawing/2014/main" id="{FA4AE0B7-EBD6-46C8-6135-E9D388B7EE5A}"/>
              </a:ext>
            </a:extLst>
          </p:cNvPr>
          <p:cNvPicPr>
            <a:picLocks noChangeAspect="1"/>
          </p:cNvPicPr>
          <p:nvPr/>
        </p:nvPicPr>
        <p:blipFill>
          <a:blip r:embed="rId3"/>
          <a:stretch>
            <a:fillRect/>
          </a:stretch>
        </p:blipFill>
        <p:spPr>
          <a:xfrm>
            <a:off x="3670300" y="1436003"/>
            <a:ext cx="3187700" cy="1727200"/>
          </a:xfrm>
          <a:prstGeom prst="rect">
            <a:avLst/>
          </a:prstGeom>
        </p:spPr>
      </p:pic>
      <p:sp>
        <p:nvSpPr>
          <p:cNvPr id="8" name="Rectangle 7">
            <a:extLst>
              <a:ext uri="{FF2B5EF4-FFF2-40B4-BE49-F238E27FC236}">
                <a16:creationId xmlns:a16="http://schemas.microsoft.com/office/drawing/2014/main" id="{B88D5154-8CE2-47E5-E09A-7F0FD8C222EB}"/>
              </a:ext>
            </a:extLst>
          </p:cNvPr>
          <p:cNvSpPr/>
          <p:nvPr/>
        </p:nvSpPr>
        <p:spPr>
          <a:xfrm>
            <a:off x="337454" y="2882975"/>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General form PDE</a:t>
            </a:r>
          </a:p>
        </p:txBody>
      </p:sp>
      <p:pic>
        <p:nvPicPr>
          <p:cNvPr id="10" name="Picture 9" descr="A white text box with a blue background&#10;&#10;Description automatically generated with medium confidence">
            <a:extLst>
              <a:ext uri="{FF2B5EF4-FFF2-40B4-BE49-F238E27FC236}">
                <a16:creationId xmlns:a16="http://schemas.microsoft.com/office/drawing/2014/main" id="{F7602E66-1DD7-EFBA-B153-61DD6D354211}"/>
              </a:ext>
            </a:extLst>
          </p:cNvPr>
          <p:cNvPicPr>
            <a:picLocks noChangeAspect="1"/>
          </p:cNvPicPr>
          <p:nvPr/>
        </p:nvPicPr>
        <p:blipFill>
          <a:blip r:embed="rId4"/>
          <a:stretch>
            <a:fillRect/>
          </a:stretch>
        </p:blipFill>
        <p:spPr>
          <a:xfrm>
            <a:off x="992415" y="3325120"/>
            <a:ext cx="4572000" cy="107940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535DF8-8358-9CC2-FF4C-2C6F5B90C42B}"/>
                  </a:ext>
                </a:extLst>
              </p:cNvPr>
              <p:cNvSpPr txBox="1"/>
              <p:nvPr/>
            </p:nvSpPr>
            <p:spPr>
              <a:xfrm>
                <a:off x="1" y="4404525"/>
                <a:ext cx="6857999"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𝑢</m:t>
                    </m:r>
                  </m:oMath>
                </a14:m>
                <a:r>
                  <a:rPr lang="en-US" dirty="0"/>
                  <a:t> is the variable, scalar or vector for coupled equations</a:t>
                </a:r>
              </a:p>
              <a:p>
                <a:pPr marL="285750" indent="-285750">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oMath>
                </a14:m>
                <a:r>
                  <a:rPr lang="en-US" dirty="0"/>
                  <a:t> is function of space coordinates, </a:t>
                </a:r>
                <a14:m>
                  <m:oMath xmlns:m="http://schemas.openxmlformats.org/officeDocument/2006/math">
                    <m:r>
                      <a:rPr lang="en-US" i="1" dirty="0">
                        <a:latin typeface="Cambria Math" panose="02040503050406030204" pitchFamily="18" charset="0"/>
                      </a:rPr>
                      <m:t>𝑢</m:t>
                    </m:r>
                  </m:oMath>
                </a14:m>
                <a:r>
                  <a:rPr lang="en-US" dirty="0"/>
                  <a:t>, and space derivatives of </a:t>
                </a:r>
                <a14:m>
                  <m:oMath xmlns:m="http://schemas.openxmlformats.org/officeDocument/2006/math">
                    <m:r>
                      <a:rPr lang="en-US" i="1" dirty="0">
                        <a:latin typeface="Cambria Math" panose="02040503050406030204" pitchFamily="18" charset="0"/>
                      </a:rPr>
                      <m:t>𝑢</m:t>
                    </m:r>
                  </m:oMath>
                </a14:m>
                <a:r>
                  <a:rPr lang="en-US" dirty="0"/>
                  <a:t> </a:t>
                </a:r>
              </a:p>
              <a:p>
                <a:endParaRPr lang="en-US" dirty="0"/>
              </a:p>
            </p:txBody>
          </p:sp>
        </mc:Choice>
        <mc:Fallback xmlns="">
          <p:sp>
            <p:nvSpPr>
              <p:cNvPr id="11" name="TextBox 10">
                <a:extLst>
                  <a:ext uri="{FF2B5EF4-FFF2-40B4-BE49-F238E27FC236}">
                    <a16:creationId xmlns:a16="http://schemas.microsoft.com/office/drawing/2014/main" id="{6B535DF8-8358-9CC2-FF4C-2C6F5B90C42B}"/>
                  </a:ext>
                </a:extLst>
              </p:cNvPr>
              <p:cNvSpPr txBox="1">
                <a:spLocks noRot="1" noChangeAspect="1" noMove="1" noResize="1" noEditPoints="1" noAdjustHandles="1" noChangeArrowheads="1" noChangeShapeType="1" noTextEdit="1"/>
              </p:cNvSpPr>
              <p:nvPr/>
            </p:nvSpPr>
            <p:spPr>
              <a:xfrm>
                <a:off x="1" y="4404525"/>
                <a:ext cx="6857999" cy="923330"/>
              </a:xfrm>
              <a:prstGeom prst="rect">
                <a:avLst/>
              </a:prstGeom>
              <a:blipFill>
                <a:blip r:embed="rId5"/>
                <a:stretch>
                  <a:fillRect l="-556" t="-4110"/>
                </a:stretch>
              </a:blipFill>
            </p:spPr>
            <p:txBody>
              <a:bodyPr/>
              <a:lstStyle/>
              <a:p>
                <a:r>
                  <a:rPr lang="en-US">
                    <a:noFill/>
                  </a:rPr>
                  <a:t> </a:t>
                </a:r>
              </a:p>
            </p:txBody>
          </p:sp>
        </mc:Fallback>
      </mc:AlternateContent>
    </p:spTree>
    <p:extLst>
      <p:ext uri="{BB962C8B-B14F-4D97-AF65-F5344CB8AC3E}">
        <p14:creationId xmlns:p14="http://schemas.microsoft.com/office/powerpoint/2010/main" val="247579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Equation-based Simulation</a:t>
            </a:r>
          </a:p>
        </p:txBody>
      </p:sp>
      <p:sp>
        <p:nvSpPr>
          <p:cNvPr id="5" name="Rectangle 4">
            <a:extLst>
              <a:ext uri="{FF2B5EF4-FFF2-40B4-BE49-F238E27FC236}">
                <a16:creationId xmlns:a16="http://schemas.microsoft.com/office/drawing/2014/main" id="{D917CC60-0409-3CAD-4F79-B43289E8FADF}"/>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Neumann BC (flux)</a:t>
            </a:r>
          </a:p>
        </p:txBody>
      </p:sp>
      <p:sp>
        <p:nvSpPr>
          <p:cNvPr id="8" name="Rectangle 7">
            <a:extLst>
              <a:ext uri="{FF2B5EF4-FFF2-40B4-BE49-F238E27FC236}">
                <a16:creationId xmlns:a16="http://schemas.microsoft.com/office/drawing/2014/main" id="{B88D5154-8CE2-47E5-E09A-7F0FD8C222EB}"/>
              </a:ext>
            </a:extLst>
          </p:cNvPr>
          <p:cNvSpPr/>
          <p:nvPr/>
        </p:nvSpPr>
        <p:spPr>
          <a:xfrm>
            <a:off x="4071255" y="1181246"/>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Constrains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535DF8-8358-9CC2-FF4C-2C6F5B90C42B}"/>
                  </a:ext>
                </a:extLst>
              </p:cNvPr>
              <p:cNvSpPr txBox="1"/>
              <p:nvPr/>
            </p:nvSpPr>
            <p:spPr>
              <a:xfrm>
                <a:off x="108854" y="3033020"/>
                <a:ext cx="6857999"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𝑛</m:t>
                    </m:r>
                  </m:oMath>
                </a14:m>
                <a:r>
                  <a:rPr lang="en-US" sz="1400" dirty="0"/>
                  <a:t> is the normal vector</a:t>
                </a:r>
              </a:p>
              <a:p>
                <a:pPr marL="285750"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𝑔</m:t>
                    </m:r>
                    <m:r>
                      <a:rPr lang="en-US" sz="1400" b="0" i="1" smtClean="0">
                        <a:latin typeface="Cambria Math" panose="02040503050406030204" pitchFamily="18" charset="0"/>
                      </a:rPr>
                      <m:t>, </m:t>
                    </m:r>
                    <m:r>
                      <a:rPr lang="en-US" sz="1400" b="0" i="1" smtClean="0">
                        <a:latin typeface="Cambria Math" panose="02040503050406030204" pitchFamily="18" charset="0"/>
                      </a:rPr>
                      <m:t>𝑞</m:t>
                    </m:r>
                  </m:oMath>
                </a14:m>
                <a:r>
                  <a:rPr lang="en-US" sz="1400" dirty="0"/>
                  <a:t> are functions of space</a:t>
                </a:r>
              </a:p>
              <a:p>
                <a:r>
                  <a:rPr lang="en-US" sz="1400" dirty="0"/>
                  <a:t>     coordinates, </a:t>
                </a:r>
                <a14:m>
                  <m:oMath xmlns:m="http://schemas.openxmlformats.org/officeDocument/2006/math">
                    <m:r>
                      <a:rPr lang="en-US" sz="1400" i="1" dirty="0">
                        <a:latin typeface="Cambria Math" panose="02040503050406030204" pitchFamily="18" charset="0"/>
                      </a:rPr>
                      <m:t>𝑢</m:t>
                    </m:r>
                  </m:oMath>
                </a14:m>
                <a:r>
                  <a:rPr lang="en-US" sz="1400" dirty="0"/>
                  <a:t>, and space derivatives of </a:t>
                </a:r>
                <a14:m>
                  <m:oMath xmlns:m="http://schemas.openxmlformats.org/officeDocument/2006/math">
                    <m:r>
                      <a:rPr lang="en-US" sz="1400" i="1" dirty="0">
                        <a:latin typeface="Cambria Math" panose="02040503050406030204" pitchFamily="18" charset="0"/>
                      </a:rPr>
                      <m:t>𝑢</m:t>
                    </m:r>
                  </m:oMath>
                </a14:m>
                <a:r>
                  <a:rPr lang="en-US" sz="1400" dirty="0"/>
                  <a:t> </a:t>
                </a:r>
              </a:p>
              <a:p>
                <a:endParaRPr lang="en-US" sz="1400" dirty="0"/>
              </a:p>
            </p:txBody>
          </p:sp>
        </mc:Choice>
        <mc:Fallback xmlns="">
          <p:sp>
            <p:nvSpPr>
              <p:cNvPr id="11" name="TextBox 10">
                <a:extLst>
                  <a:ext uri="{FF2B5EF4-FFF2-40B4-BE49-F238E27FC236}">
                    <a16:creationId xmlns:a16="http://schemas.microsoft.com/office/drawing/2014/main" id="{6B535DF8-8358-9CC2-FF4C-2C6F5B90C42B}"/>
                  </a:ext>
                </a:extLst>
              </p:cNvPr>
              <p:cNvSpPr txBox="1">
                <a:spLocks noRot="1" noChangeAspect="1" noMove="1" noResize="1" noEditPoints="1" noAdjustHandles="1" noChangeArrowheads="1" noChangeShapeType="1" noTextEdit="1"/>
              </p:cNvSpPr>
              <p:nvPr/>
            </p:nvSpPr>
            <p:spPr>
              <a:xfrm>
                <a:off x="108854" y="3033020"/>
                <a:ext cx="6857999" cy="954107"/>
              </a:xfrm>
              <a:prstGeom prst="rect">
                <a:avLst/>
              </a:prstGeom>
              <a:blipFill>
                <a:blip r:embed="rId3"/>
                <a:stretch>
                  <a:fillRect l="-185" t="-1333"/>
                </a:stretch>
              </a:blipFill>
            </p:spPr>
            <p:txBody>
              <a:bodyPr/>
              <a:lstStyle/>
              <a:p>
                <a:r>
                  <a:rPr lang="en-US">
                    <a:noFill/>
                  </a:rPr>
                  <a:t> </a:t>
                </a:r>
              </a:p>
            </p:txBody>
          </p:sp>
        </mc:Fallback>
      </mc:AlternateContent>
      <p:pic>
        <p:nvPicPr>
          <p:cNvPr id="12" name="Picture 11" descr="A screenshot of a math test&#10;&#10;Description automatically generated">
            <a:extLst>
              <a:ext uri="{FF2B5EF4-FFF2-40B4-BE49-F238E27FC236}">
                <a16:creationId xmlns:a16="http://schemas.microsoft.com/office/drawing/2014/main" id="{1473A5FA-97FD-0580-49B7-942C32942239}"/>
              </a:ext>
            </a:extLst>
          </p:cNvPr>
          <p:cNvPicPr>
            <a:picLocks noChangeAspect="1"/>
          </p:cNvPicPr>
          <p:nvPr/>
        </p:nvPicPr>
        <p:blipFill>
          <a:blip r:embed="rId4"/>
          <a:stretch>
            <a:fillRect/>
          </a:stretch>
        </p:blipFill>
        <p:spPr>
          <a:xfrm>
            <a:off x="378460" y="1597920"/>
            <a:ext cx="2425700" cy="1435100"/>
          </a:xfrm>
          <a:prstGeom prst="rect">
            <a:avLst/>
          </a:prstGeom>
        </p:spPr>
      </p:pic>
      <p:pic>
        <p:nvPicPr>
          <p:cNvPr id="14" name="Picture 13" descr="A screenshot of a math test&#10;&#10;Description automatically generated">
            <a:extLst>
              <a:ext uri="{FF2B5EF4-FFF2-40B4-BE49-F238E27FC236}">
                <a16:creationId xmlns:a16="http://schemas.microsoft.com/office/drawing/2014/main" id="{F2660E41-5848-A3DE-7992-8E6D588A4BBC}"/>
              </a:ext>
            </a:extLst>
          </p:cNvPr>
          <p:cNvPicPr>
            <a:picLocks noChangeAspect="1"/>
          </p:cNvPicPr>
          <p:nvPr/>
        </p:nvPicPr>
        <p:blipFill>
          <a:blip r:embed="rId5"/>
          <a:stretch>
            <a:fillRect/>
          </a:stretch>
        </p:blipFill>
        <p:spPr>
          <a:xfrm>
            <a:off x="4053841" y="1558053"/>
            <a:ext cx="2423160" cy="147496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C1E80D7-FAC5-1C7E-9F6D-2A699823A248}"/>
                  </a:ext>
                </a:extLst>
              </p:cNvPr>
              <p:cNvSpPr txBox="1"/>
              <p:nvPr/>
            </p:nvSpPr>
            <p:spPr>
              <a:xfrm>
                <a:off x="3510636" y="3102196"/>
                <a:ext cx="4697184" cy="646331"/>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sz="1200" b="0" i="1" smtClean="0">
                        <a:latin typeface="Cambria Math" panose="02040503050406030204" pitchFamily="18" charset="0"/>
                      </a:rPr>
                      <m:t>𝑅</m:t>
                    </m:r>
                  </m:oMath>
                </a14:m>
                <a:r>
                  <a:rPr lang="en-US" sz="1200" dirty="0"/>
                  <a:t> is functions of special coordinates, </a:t>
                </a:r>
                <a14:m>
                  <m:oMath xmlns:m="http://schemas.openxmlformats.org/officeDocument/2006/math">
                    <m:r>
                      <a:rPr lang="en-US" sz="1200" i="1" dirty="0">
                        <a:latin typeface="Cambria Math" panose="02040503050406030204" pitchFamily="18" charset="0"/>
                      </a:rPr>
                      <m:t>𝑢</m:t>
                    </m:r>
                  </m:oMath>
                </a14:m>
                <a:r>
                  <a:rPr lang="en-US" sz="1200" dirty="0"/>
                  <a:t>, </a:t>
                </a:r>
              </a:p>
              <a:p>
                <a:r>
                  <a:rPr lang="en-US" sz="1200" dirty="0"/>
                  <a:t>      and space derivatives of </a:t>
                </a:r>
                <a14:m>
                  <m:oMath xmlns:m="http://schemas.openxmlformats.org/officeDocument/2006/math">
                    <m:r>
                      <a:rPr lang="en-US" sz="1200" i="1" dirty="0">
                        <a:latin typeface="Cambria Math" panose="02040503050406030204" pitchFamily="18" charset="0"/>
                      </a:rPr>
                      <m:t>𝑢</m:t>
                    </m:r>
                  </m:oMath>
                </a14:m>
                <a:r>
                  <a:rPr lang="en-US" sz="1200" dirty="0"/>
                  <a:t> </a:t>
                </a:r>
              </a:p>
              <a:p>
                <a:pPr marL="285750" indent="-285750">
                  <a:buFont typeface="Arial" panose="020B0604020202020204" pitchFamily="34" charset="0"/>
                  <a:buChar char="•"/>
                </a:pPr>
                <a:r>
                  <a:rPr lang="en-US" sz="1200" dirty="0"/>
                  <a:t>Dirichlet boundary condition when </a:t>
                </a:r>
                <a14:m>
                  <m:oMath xmlns:m="http://schemas.openxmlformats.org/officeDocument/2006/math">
                    <m:r>
                      <a:rPr lang="en-US" sz="1200" b="0" i="1" smtClean="0">
                        <a:latin typeface="Cambria Math" panose="02040503050406030204" pitchFamily="18" charset="0"/>
                      </a:rPr>
                      <m:t>𝑅</m:t>
                    </m:r>
                  </m:oMath>
                </a14:m>
                <a:r>
                  <a:rPr lang="en-US" sz="1200" dirty="0"/>
                  <a:t> is constant</a:t>
                </a:r>
              </a:p>
            </p:txBody>
          </p:sp>
        </mc:Choice>
        <mc:Fallback xmlns="">
          <p:sp>
            <p:nvSpPr>
              <p:cNvPr id="16" name="TextBox 15">
                <a:extLst>
                  <a:ext uri="{FF2B5EF4-FFF2-40B4-BE49-F238E27FC236}">
                    <a16:creationId xmlns:a16="http://schemas.microsoft.com/office/drawing/2014/main" id="{0C1E80D7-FAC5-1C7E-9F6D-2A699823A248}"/>
                  </a:ext>
                </a:extLst>
              </p:cNvPr>
              <p:cNvSpPr txBox="1">
                <a:spLocks noRot="1" noChangeAspect="1" noMove="1" noResize="1" noEditPoints="1" noAdjustHandles="1" noChangeArrowheads="1" noChangeShapeType="1" noTextEdit="1"/>
              </p:cNvSpPr>
              <p:nvPr/>
            </p:nvSpPr>
            <p:spPr>
              <a:xfrm>
                <a:off x="3510636" y="3102196"/>
                <a:ext cx="4697184" cy="646331"/>
              </a:xfrm>
              <a:prstGeom prst="rect">
                <a:avLst/>
              </a:prstGeom>
              <a:blipFill>
                <a:blip r:embed="rId6"/>
                <a:stretch>
                  <a:fillRect b="-576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5CECC1-171D-3DB1-EB44-BEDFECAF86F6}"/>
              </a:ext>
            </a:extLst>
          </p:cNvPr>
          <p:cNvSpPr txBox="1"/>
          <p:nvPr/>
        </p:nvSpPr>
        <p:spPr>
          <a:xfrm>
            <a:off x="439506" y="4000968"/>
            <a:ext cx="6196693" cy="523220"/>
          </a:xfrm>
          <a:prstGeom prst="rect">
            <a:avLst/>
          </a:prstGeom>
          <a:noFill/>
        </p:spPr>
        <p:txBody>
          <a:bodyPr wrap="square">
            <a:spAutoFit/>
          </a:bodyPr>
          <a:lstStyle/>
          <a:p>
            <a:r>
              <a:rPr lang="en-US" sz="1600" dirty="0"/>
              <a:t>Built-in Operators:</a:t>
            </a:r>
            <a:r>
              <a:rPr lang="en-US" sz="1200" dirty="0"/>
              <a:t> https://</a:t>
            </a:r>
            <a:r>
              <a:rPr lang="en-US" sz="1200" dirty="0" err="1"/>
              <a:t>doc.comsol.com</a:t>
            </a:r>
            <a:r>
              <a:rPr lang="en-US" sz="1200" dirty="0"/>
              <a:t>/5.5/doc/</a:t>
            </a:r>
            <a:r>
              <a:rPr lang="en-US" sz="1200" dirty="0" err="1"/>
              <a:t>com.comsol.help.comsol</a:t>
            </a:r>
            <a:r>
              <a:rPr lang="en-US" sz="1200" dirty="0"/>
              <a:t>/comsol_ref_definitions.12.026.html</a:t>
            </a:r>
          </a:p>
        </p:txBody>
      </p:sp>
    </p:spTree>
    <p:extLst>
      <p:ext uri="{BB962C8B-B14F-4D97-AF65-F5344CB8AC3E}">
        <p14:creationId xmlns:p14="http://schemas.microsoft.com/office/powerpoint/2010/main" val="3636203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46872-C554-5713-6A3F-CE4238A06259}"/>
              </a:ext>
            </a:extLst>
          </p:cNvPr>
          <p:cNvSpPr txBox="1"/>
          <p:nvPr/>
        </p:nvSpPr>
        <p:spPr>
          <a:xfrm>
            <a:off x="668814" y="2202418"/>
            <a:ext cx="282498" cy="369332"/>
          </a:xfrm>
          <a:prstGeom prst="rect">
            <a:avLst/>
          </a:prstGeom>
          <a:solidFill>
            <a:srgbClr val="FFC000"/>
          </a:solidFill>
        </p:spPr>
        <p:txBody>
          <a:bodyPr wrap="square" rtlCol="0">
            <a:spAutoFit/>
          </a:bodyPr>
          <a:lstStyle/>
          <a:p>
            <a:r>
              <a:rPr lang="en-US" dirty="0">
                <a:solidFill>
                  <a:schemeClr val="bg1"/>
                </a:solidFill>
              </a:rPr>
              <a:t>4</a:t>
            </a:r>
          </a:p>
        </p:txBody>
      </p:sp>
      <p:sp>
        <p:nvSpPr>
          <p:cNvPr id="4" name="Text Placeholder 2">
            <a:extLst>
              <a:ext uri="{FF2B5EF4-FFF2-40B4-BE49-F238E27FC236}">
                <a16:creationId xmlns:a16="http://schemas.microsoft.com/office/drawing/2014/main" id="{F7A1CFC8-4A6A-C07D-4CA8-A56C74D37598}"/>
              </a:ext>
            </a:extLst>
          </p:cNvPr>
          <p:cNvSpPr txBox="1">
            <a:spLocks/>
          </p:cNvSpPr>
          <p:nvPr/>
        </p:nvSpPr>
        <p:spPr>
          <a:xfrm>
            <a:off x="1295557" y="2106874"/>
            <a:ext cx="5976613"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latin typeface="Times New Roman" panose="02020603050405020304" pitchFamily="18" charset="0"/>
                <a:cs typeface="Times New Roman" panose="02020603050405020304" pitchFamily="18" charset="0"/>
              </a:rPr>
              <a:t>Parameter Estimation</a:t>
            </a:r>
          </a:p>
        </p:txBody>
      </p:sp>
    </p:spTree>
    <p:extLst>
      <p:ext uri="{BB962C8B-B14F-4D97-AF65-F5344CB8AC3E}">
        <p14:creationId xmlns:p14="http://schemas.microsoft.com/office/powerpoint/2010/main" val="317029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7" name="TextBox 16">
            <a:extLst>
              <a:ext uri="{FF2B5EF4-FFF2-40B4-BE49-F238E27FC236}">
                <a16:creationId xmlns:a16="http://schemas.microsoft.com/office/drawing/2014/main" id="{64988FE9-F269-49EE-3D5B-3E2786BC3AFA}"/>
              </a:ext>
            </a:extLst>
          </p:cNvPr>
          <p:cNvSpPr txBox="1"/>
          <p:nvPr/>
        </p:nvSpPr>
        <p:spPr>
          <a:xfrm>
            <a:off x="0" y="1578433"/>
            <a:ext cx="6705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Usually: build model -&gt; input parameters -&gt; get Results </a:t>
            </a:r>
          </a:p>
        </p:txBody>
      </p:sp>
      <p:sp>
        <p:nvSpPr>
          <p:cNvPr id="18" name="TextBox 17">
            <a:extLst>
              <a:ext uri="{FF2B5EF4-FFF2-40B4-BE49-F238E27FC236}">
                <a16:creationId xmlns:a16="http://schemas.microsoft.com/office/drawing/2014/main" id="{CD4AB3D3-1FDE-89CF-75B5-24BE8A3C8C35}"/>
              </a:ext>
            </a:extLst>
          </p:cNvPr>
          <p:cNvSpPr txBox="1"/>
          <p:nvPr/>
        </p:nvSpPr>
        <p:spPr>
          <a:xfrm>
            <a:off x="0" y="1947765"/>
            <a:ext cx="6705600" cy="1323439"/>
          </a:xfrm>
          <a:prstGeom prst="rect">
            <a:avLst/>
          </a:prstGeom>
          <a:noFill/>
        </p:spPr>
        <p:txBody>
          <a:bodyPr wrap="square" rtlCol="0">
            <a:spAutoFit/>
          </a:bodyPr>
          <a:lstStyle/>
          <a:p>
            <a:pPr marL="285750" indent="-285750">
              <a:buFont typeface="Arial" panose="020B0604020202020204" pitchFamily="34" charset="0"/>
              <a:buChar char="•"/>
            </a:pPr>
            <a:r>
              <a:rPr lang="en-US" dirty="0"/>
              <a:t>Results from experiments or literature -&gt; predict parameters for theoretical or FE model? </a:t>
            </a:r>
          </a:p>
          <a:p>
            <a:pPr marL="285750" indent="-285750">
              <a:buFont typeface="Arial" panose="020B0604020202020204" pitchFamily="34" charset="0"/>
              <a:buChar char="•"/>
            </a:pPr>
            <a:endParaRPr lang="en-US" sz="800" dirty="0"/>
          </a:p>
          <a:p>
            <a:pPr lvl="1"/>
            <a:r>
              <a:rPr lang="en-US" dirty="0"/>
              <a:t>     Parameter estimation node under step or using optimization </a:t>
            </a:r>
          </a:p>
          <a:p>
            <a:pPr lvl="1"/>
            <a:r>
              <a:rPr lang="en-US" dirty="0"/>
              <a:t>     module.</a:t>
            </a:r>
          </a:p>
        </p:txBody>
      </p:sp>
      <p:pic>
        <p:nvPicPr>
          <p:cNvPr id="4" name="Picture 3" descr="A black text on a white background&#10;&#10;Description automatically generated">
            <a:extLst>
              <a:ext uri="{FF2B5EF4-FFF2-40B4-BE49-F238E27FC236}">
                <a16:creationId xmlns:a16="http://schemas.microsoft.com/office/drawing/2014/main" id="{F62C1571-FA61-F786-2580-2D5EF9CE2FCA}"/>
              </a:ext>
            </a:extLst>
          </p:cNvPr>
          <p:cNvPicPr>
            <a:picLocks noChangeAspect="1"/>
          </p:cNvPicPr>
          <p:nvPr/>
        </p:nvPicPr>
        <p:blipFill>
          <a:blip r:embed="rId3"/>
          <a:stretch>
            <a:fillRect/>
          </a:stretch>
        </p:blipFill>
        <p:spPr>
          <a:xfrm>
            <a:off x="337454" y="3484271"/>
            <a:ext cx="3505200" cy="8763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03B9EFC-D588-EE57-CFC0-58BDAA13BC59}"/>
              </a:ext>
            </a:extLst>
          </p:cNvPr>
          <p:cNvPicPr>
            <a:picLocks noChangeAspect="1"/>
          </p:cNvPicPr>
          <p:nvPr/>
        </p:nvPicPr>
        <p:blipFill>
          <a:blip r:embed="rId4"/>
          <a:stretch>
            <a:fillRect/>
          </a:stretch>
        </p:blipFill>
        <p:spPr>
          <a:xfrm>
            <a:off x="3537767" y="3605365"/>
            <a:ext cx="2743200" cy="1012874"/>
          </a:xfrm>
          <a:prstGeom prst="rect">
            <a:avLst/>
          </a:prstGeom>
        </p:spPr>
      </p:pic>
    </p:spTree>
    <p:extLst>
      <p:ext uri="{BB962C8B-B14F-4D97-AF65-F5344CB8AC3E}">
        <p14:creationId xmlns:p14="http://schemas.microsoft.com/office/powerpoint/2010/main" val="2914256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0" y="1694175"/>
            <a:ext cx="6705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Set up the model as usual;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parameter estimation node under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Import experimental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descr="A black text on a white background&#10;&#10;Description automatically generated">
            <a:extLst>
              <a:ext uri="{FF2B5EF4-FFF2-40B4-BE49-F238E27FC236}">
                <a16:creationId xmlns:a16="http://schemas.microsoft.com/office/drawing/2014/main" id="{F62C1571-FA61-F786-2580-2D5EF9CE2FCA}"/>
              </a:ext>
            </a:extLst>
          </p:cNvPr>
          <p:cNvPicPr>
            <a:picLocks noChangeAspect="1"/>
          </p:cNvPicPr>
          <p:nvPr/>
        </p:nvPicPr>
        <p:blipFill>
          <a:blip r:embed="rId3"/>
          <a:stretch>
            <a:fillRect/>
          </a:stretch>
        </p:blipFill>
        <p:spPr>
          <a:xfrm>
            <a:off x="3200400" y="1256025"/>
            <a:ext cx="3505200" cy="876300"/>
          </a:xfrm>
          <a:prstGeom prst="rect">
            <a:avLst/>
          </a:prstGeom>
        </p:spPr>
      </p:pic>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(parameter estimation)</a:t>
            </a:r>
          </a:p>
        </p:txBody>
      </p:sp>
      <p:pic>
        <p:nvPicPr>
          <p:cNvPr id="6" name="Picture 5" descr="A screenshot of a computer&#10;&#10;Description automatically generated">
            <a:extLst>
              <a:ext uri="{FF2B5EF4-FFF2-40B4-BE49-F238E27FC236}">
                <a16:creationId xmlns:a16="http://schemas.microsoft.com/office/drawing/2014/main" id="{F3A509AC-E0D2-96F8-FA0D-B54603AD8CAB}"/>
              </a:ext>
            </a:extLst>
          </p:cNvPr>
          <p:cNvPicPr>
            <a:picLocks noChangeAspect="1"/>
          </p:cNvPicPr>
          <p:nvPr/>
        </p:nvPicPr>
        <p:blipFill>
          <a:blip r:embed="rId4"/>
          <a:stretch>
            <a:fillRect/>
          </a:stretch>
        </p:blipFill>
        <p:spPr>
          <a:xfrm>
            <a:off x="1648279" y="3249250"/>
            <a:ext cx="2877084" cy="1828800"/>
          </a:xfrm>
          <a:prstGeom prst="rect">
            <a:avLst/>
          </a:prstGeom>
        </p:spPr>
      </p:pic>
    </p:spTree>
    <p:extLst>
      <p:ext uri="{BB962C8B-B14F-4D97-AF65-F5344CB8AC3E}">
        <p14:creationId xmlns:p14="http://schemas.microsoft.com/office/powerpoint/2010/main" val="333657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0" y="1686933"/>
            <a:ext cx="6705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Data setting (column data):</a:t>
            </a:r>
          </a:p>
          <a:p>
            <a:pPr lvl="1"/>
            <a:r>
              <a:rPr lang="en-US" dirty="0"/>
              <a:t>- column 1 is the parameter</a:t>
            </a:r>
          </a:p>
          <a:p>
            <a:pPr lvl="1"/>
            <a:r>
              <a:rPr lang="en-US" dirty="0"/>
              <a:t>- columns 2… are values obtained for different parameters</a:t>
            </a:r>
          </a:p>
          <a:p>
            <a:pPr lvl="1"/>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(parameter estimation)</a:t>
            </a:r>
          </a:p>
        </p:txBody>
      </p:sp>
      <p:pic>
        <p:nvPicPr>
          <p:cNvPr id="11" name="Picture 10" descr="A screenshot of a computer&#10;&#10;Description automatically generated">
            <a:extLst>
              <a:ext uri="{FF2B5EF4-FFF2-40B4-BE49-F238E27FC236}">
                <a16:creationId xmlns:a16="http://schemas.microsoft.com/office/drawing/2014/main" id="{5E0BD00A-61D4-2B77-00D1-DC518C9CCC3F}"/>
              </a:ext>
            </a:extLst>
          </p:cNvPr>
          <p:cNvPicPr>
            <a:picLocks noChangeAspect="1"/>
          </p:cNvPicPr>
          <p:nvPr/>
        </p:nvPicPr>
        <p:blipFill>
          <a:blip r:embed="rId3"/>
          <a:stretch>
            <a:fillRect/>
          </a:stretch>
        </p:blipFill>
        <p:spPr>
          <a:xfrm>
            <a:off x="1269094" y="2713266"/>
            <a:ext cx="3999506" cy="1645920"/>
          </a:xfrm>
          <a:prstGeom prst="rect">
            <a:avLst/>
          </a:prstGeom>
        </p:spPr>
      </p:pic>
    </p:spTree>
    <p:extLst>
      <p:ext uri="{BB962C8B-B14F-4D97-AF65-F5344CB8AC3E}">
        <p14:creationId xmlns:p14="http://schemas.microsoft.com/office/powerpoint/2010/main" val="175654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0" y="1545417"/>
            <a:ext cx="670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Define parameters that you want to estimate:</a:t>
            </a:r>
          </a:p>
          <a:p>
            <a:pPr lvl="1"/>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(parameter estimation)</a:t>
            </a:r>
          </a:p>
        </p:txBody>
      </p:sp>
      <p:pic>
        <p:nvPicPr>
          <p:cNvPr id="5" name="Picture 4" descr="A screenshot of a computer&#10;&#10;Description automatically generated">
            <a:extLst>
              <a:ext uri="{FF2B5EF4-FFF2-40B4-BE49-F238E27FC236}">
                <a16:creationId xmlns:a16="http://schemas.microsoft.com/office/drawing/2014/main" id="{24AC216E-C5EE-B9FB-ED39-1693F4B9B832}"/>
              </a:ext>
            </a:extLst>
          </p:cNvPr>
          <p:cNvPicPr>
            <a:picLocks noChangeAspect="1"/>
          </p:cNvPicPr>
          <p:nvPr/>
        </p:nvPicPr>
        <p:blipFill>
          <a:blip r:embed="rId3"/>
          <a:stretch>
            <a:fillRect/>
          </a:stretch>
        </p:blipFill>
        <p:spPr>
          <a:xfrm>
            <a:off x="381743" y="1875400"/>
            <a:ext cx="3716713" cy="1463040"/>
          </a:xfrm>
          <a:prstGeom prst="rect">
            <a:avLst/>
          </a:prstGeom>
        </p:spPr>
      </p:pic>
      <p:sp>
        <p:nvSpPr>
          <p:cNvPr id="6" name="TextBox 5">
            <a:extLst>
              <a:ext uri="{FF2B5EF4-FFF2-40B4-BE49-F238E27FC236}">
                <a16:creationId xmlns:a16="http://schemas.microsoft.com/office/drawing/2014/main" id="{A44441DC-A097-1D4D-E604-C64AC244FCD0}"/>
              </a:ext>
            </a:extLst>
          </p:cNvPr>
          <p:cNvSpPr txBox="1"/>
          <p:nvPr/>
        </p:nvSpPr>
        <p:spPr>
          <a:xfrm>
            <a:off x="0" y="3299743"/>
            <a:ext cx="670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Select method and set the solver:</a:t>
            </a:r>
          </a:p>
          <a:p>
            <a:pPr lvl="1"/>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descr="A screenshot of a method&#10;&#10;Description automatically generated">
            <a:extLst>
              <a:ext uri="{FF2B5EF4-FFF2-40B4-BE49-F238E27FC236}">
                <a16:creationId xmlns:a16="http://schemas.microsoft.com/office/drawing/2014/main" id="{481D3748-DD48-47C7-D67E-2B0A5C123258}"/>
              </a:ext>
            </a:extLst>
          </p:cNvPr>
          <p:cNvPicPr>
            <a:picLocks noChangeAspect="1"/>
          </p:cNvPicPr>
          <p:nvPr/>
        </p:nvPicPr>
        <p:blipFill>
          <a:blip r:embed="rId4"/>
          <a:stretch>
            <a:fillRect/>
          </a:stretch>
        </p:blipFill>
        <p:spPr>
          <a:xfrm>
            <a:off x="1721016" y="3680460"/>
            <a:ext cx="2377440" cy="146304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0998FB-58B4-1826-363E-207ACE82E526}"/>
                  </a:ext>
                </a:extLst>
              </p:cNvPr>
              <p:cNvSpPr txBox="1"/>
              <p:nvPr/>
            </p:nvSpPr>
            <p:spPr>
              <a:xfrm>
                <a:off x="1800911" y="2975127"/>
                <a:ext cx="483177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𝑠𝑐𝑎𝑙𝑒</m:t>
                      </m:r>
                      <m:r>
                        <a:rPr lang="en-US" sz="1400" b="0" i="1" smtClean="0">
                          <a:latin typeface="Cambria Math" panose="02040503050406030204" pitchFamily="18" charset="0"/>
                        </a:rPr>
                        <m:t>=</m:t>
                      </m:r>
                      <m:r>
                        <m:rPr>
                          <m:sty m:val="p"/>
                        </m:rPr>
                        <a:rPr lang="en-US" sz="1400" b="0" i="0" smtClean="0">
                          <a:latin typeface="Cambria Math" panose="02040503050406030204" pitchFamily="18" charset="0"/>
                        </a:rPr>
                        <m:t>max</m:t>
                      </m:r>
                      <m:r>
                        <a:rPr lang="en-US" sz="1400" b="0" i="1" smtClean="0">
                          <a:latin typeface="Cambria Math" panose="02040503050406030204" pitchFamily="18" charset="0"/>
                        </a:rPr>
                        <m:t>⁡(|</m:t>
                      </m:r>
                      <m:r>
                        <a:rPr lang="en-US" sz="1400" b="0" i="1" smtClean="0">
                          <a:latin typeface="Cambria Math" panose="02040503050406030204" pitchFamily="18" charset="0"/>
                        </a:rPr>
                        <m:t>𝑙𝑜𝑤𝑒𝑟</m:t>
                      </m:r>
                      <m:r>
                        <a:rPr lang="en-US" sz="1400" b="0" i="1" smtClean="0">
                          <a:latin typeface="Cambria Math" panose="02040503050406030204" pitchFamily="18" charset="0"/>
                        </a:rPr>
                        <m:t> </m:t>
                      </m:r>
                      <m:r>
                        <a:rPr lang="en-US" sz="1400" b="0" i="1" smtClean="0">
                          <a:latin typeface="Cambria Math" panose="02040503050406030204" pitchFamily="18" charset="0"/>
                        </a:rPr>
                        <m:t>𝑏𝑜𝑢𝑛𝑑</m:t>
                      </m:r>
                      <m:r>
                        <a:rPr lang="en-US" sz="1400" b="0" i="1" smtClean="0">
                          <a:latin typeface="Cambria Math" panose="02040503050406030204" pitchFamily="18" charset="0"/>
                        </a:rPr>
                        <m:t>|,|</m:t>
                      </m:r>
                      <m:r>
                        <a:rPr lang="en-US" sz="1400" b="0" i="1" smtClean="0">
                          <a:latin typeface="Cambria Math" panose="02040503050406030204" pitchFamily="18" charset="0"/>
                        </a:rPr>
                        <m:t>𝑢𝑝𝑝𝑒𝑟</m:t>
                      </m:r>
                      <m:r>
                        <a:rPr lang="en-US" sz="1400" b="0" i="1" smtClean="0">
                          <a:latin typeface="Cambria Math" panose="02040503050406030204" pitchFamily="18" charset="0"/>
                        </a:rPr>
                        <m:t> </m:t>
                      </m:r>
                      <m:r>
                        <a:rPr lang="en-US" sz="1400" b="0" i="1" smtClean="0">
                          <a:latin typeface="Cambria Math" panose="02040503050406030204" pitchFamily="18" charset="0"/>
                        </a:rPr>
                        <m:t>𝑏𝑜𝑢𝑛𝑑</m:t>
                      </m:r>
                      <m:r>
                        <a:rPr lang="en-US" sz="1400" b="0" i="1" smtClean="0">
                          <a:latin typeface="Cambria Math" panose="02040503050406030204" pitchFamily="18" charset="0"/>
                        </a:rPr>
                        <m:t>|)</m:t>
                      </m:r>
                    </m:oMath>
                  </m:oMathPara>
                </a14:m>
                <a:endParaRPr lang="en-US" sz="1400" dirty="0"/>
              </a:p>
            </p:txBody>
          </p:sp>
        </mc:Choice>
        <mc:Fallback xmlns="">
          <p:sp>
            <p:nvSpPr>
              <p:cNvPr id="12" name="TextBox 11">
                <a:extLst>
                  <a:ext uri="{FF2B5EF4-FFF2-40B4-BE49-F238E27FC236}">
                    <a16:creationId xmlns:a16="http://schemas.microsoft.com/office/drawing/2014/main" id="{D00998FB-58B4-1826-363E-207ACE82E526}"/>
                  </a:ext>
                </a:extLst>
              </p:cNvPr>
              <p:cNvSpPr txBox="1">
                <a:spLocks noRot="1" noChangeAspect="1" noMove="1" noResize="1" noEditPoints="1" noAdjustHandles="1" noChangeArrowheads="1" noChangeShapeType="1" noTextEdit="1"/>
              </p:cNvSpPr>
              <p:nvPr/>
            </p:nvSpPr>
            <p:spPr>
              <a:xfrm>
                <a:off x="1800911" y="2975127"/>
                <a:ext cx="4831770" cy="307777"/>
              </a:xfrm>
              <a:prstGeom prst="rect">
                <a:avLst/>
              </a:prstGeom>
              <a:blipFill>
                <a:blip r:embed="rId5"/>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362860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D8E738-49E6-9C61-12CC-CB94675A9D45}"/>
              </a:ext>
            </a:extLst>
          </p:cNvPr>
          <p:cNvSpPr>
            <a:spLocks noGrp="1"/>
          </p:cNvSpPr>
          <p:nvPr>
            <p:ph type="title"/>
          </p:nvPr>
        </p:nvSpPr>
        <p:spPr>
          <a:xfrm>
            <a:off x="342901" y="3"/>
            <a:ext cx="2411186" cy="1200151"/>
          </a:xfrm>
        </p:spPr>
        <p:txBody>
          <a:bodyPr/>
          <a:lstStyle/>
          <a:p>
            <a:r>
              <a:rPr lang="en-US" dirty="0"/>
              <a:t>Outline</a:t>
            </a:r>
          </a:p>
        </p:txBody>
      </p:sp>
      <p:sp>
        <p:nvSpPr>
          <p:cNvPr id="4" name="TextBox 3">
            <a:extLst>
              <a:ext uri="{FF2B5EF4-FFF2-40B4-BE49-F238E27FC236}">
                <a16:creationId xmlns:a16="http://schemas.microsoft.com/office/drawing/2014/main" id="{C96911B8-8BC0-92D9-E292-C953413F0F5B}"/>
              </a:ext>
            </a:extLst>
          </p:cNvPr>
          <p:cNvSpPr txBox="1"/>
          <p:nvPr/>
        </p:nvSpPr>
        <p:spPr>
          <a:xfrm>
            <a:off x="356842" y="1549951"/>
            <a:ext cx="282498" cy="369332"/>
          </a:xfrm>
          <a:prstGeom prst="rect">
            <a:avLst/>
          </a:prstGeom>
          <a:solidFill>
            <a:srgbClr val="FFC000"/>
          </a:solidFill>
        </p:spPr>
        <p:txBody>
          <a:bodyPr wrap="square" rtlCol="0">
            <a:spAutoFit/>
          </a:bodyPr>
          <a:lstStyle/>
          <a:p>
            <a:r>
              <a:rPr lang="en-US" dirty="0">
                <a:solidFill>
                  <a:schemeClr val="bg1"/>
                </a:solidFill>
              </a:rPr>
              <a:t>1</a:t>
            </a:r>
          </a:p>
        </p:txBody>
      </p:sp>
      <p:sp>
        <p:nvSpPr>
          <p:cNvPr id="5" name="Text Placeholder 2">
            <a:extLst>
              <a:ext uri="{FF2B5EF4-FFF2-40B4-BE49-F238E27FC236}">
                <a16:creationId xmlns:a16="http://schemas.microsoft.com/office/drawing/2014/main" id="{B7A85E4C-CA9F-EDF2-4F0F-CFA71087A6E9}"/>
              </a:ext>
            </a:extLst>
          </p:cNvPr>
          <p:cNvSpPr txBox="1">
            <a:spLocks/>
          </p:cNvSpPr>
          <p:nvPr/>
        </p:nvSpPr>
        <p:spPr>
          <a:xfrm>
            <a:off x="639340" y="1539831"/>
            <a:ext cx="387367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Hydrogen Fuel Cell Module</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96670B2-1FA6-88EE-CB79-1F48BF2394B4}"/>
              </a:ext>
            </a:extLst>
          </p:cNvPr>
          <p:cNvSpPr txBox="1"/>
          <p:nvPr/>
        </p:nvSpPr>
        <p:spPr>
          <a:xfrm>
            <a:off x="356841" y="2271454"/>
            <a:ext cx="282498" cy="369332"/>
          </a:xfrm>
          <a:prstGeom prst="rect">
            <a:avLst/>
          </a:prstGeom>
          <a:solidFill>
            <a:srgbClr val="FFC000"/>
          </a:solidFill>
        </p:spPr>
        <p:txBody>
          <a:bodyPr wrap="square" rtlCol="0">
            <a:spAutoFit/>
          </a:bodyPr>
          <a:lstStyle/>
          <a:p>
            <a:r>
              <a:rPr lang="en-US" dirty="0">
                <a:solidFill>
                  <a:schemeClr val="bg1"/>
                </a:solidFill>
              </a:rPr>
              <a:t>2</a:t>
            </a:r>
          </a:p>
        </p:txBody>
      </p:sp>
      <p:sp>
        <p:nvSpPr>
          <p:cNvPr id="7" name="Text Placeholder 2">
            <a:extLst>
              <a:ext uri="{FF2B5EF4-FFF2-40B4-BE49-F238E27FC236}">
                <a16:creationId xmlns:a16="http://schemas.microsoft.com/office/drawing/2014/main" id="{7B285D35-F55B-B333-68A6-42424DD8526B}"/>
              </a:ext>
            </a:extLst>
          </p:cNvPr>
          <p:cNvSpPr txBox="1">
            <a:spLocks/>
          </p:cNvSpPr>
          <p:nvPr/>
        </p:nvSpPr>
        <p:spPr>
          <a:xfrm>
            <a:off x="639339" y="2233447"/>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Parametric</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Study</a:t>
            </a:r>
          </a:p>
        </p:txBody>
      </p:sp>
      <p:sp>
        <p:nvSpPr>
          <p:cNvPr id="8" name="TextBox 7">
            <a:extLst>
              <a:ext uri="{FF2B5EF4-FFF2-40B4-BE49-F238E27FC236}">
                <a16:creationId xmlns:a16="http://schemas.microsoft.com/office/drawing/2014/main" id="{B85DE879-6A07-A385-F864-EEE10EFB1688}"/>
              </a:ext>
            </a:extLst>
          </p:cNvPr>
          <p:cNvSpPr txBox="1"/>
          <p:nvPr/>
        </p:nvSpPr>
        <p:spPr>
          <a:xfrm>
            <a:off x="356842" y="2980657"/>
            <a:ext cx="282498" cy="369332"/>
          </a:xfrm>
          <a:prstGeom prst="rect">
            <a:avLst/>
          </a:prstGeom>
          <a:solidFill>
            <a:srgbClr val="FFC000"/>
          </a:solidFill>
        </p:spPr>
        <p:txBody>
          <a:bodyPr wrap="square" rtlCol="0">
            <a:spAutoFit/>
          </a:bodyPr>
          <a:lstStyle/>
          <a:p>
            <a:r>
              <a:rPr lang="en-US" dirty="0">
                <a:solidFill>
                  <a:schemeClr val="bg1"/>
                </a:solidFill>
              </a:rPr>
              <a:t>3</a:t>
            </a:r>
          </a:p>
        </p:txBody>
      </p:sp>
      <p:sp>
        <p:nvSpPr>
          <p:cNvPr id="10" name="TextBox 9">
            <a:extLst>
              <a:ext uri="{FF2B5EF4-FFF2-40B4-BE49-F238E27FC236}">
                <a16:creationId xmlns:a16="http://schemas.microsoft.com/office/drawing/2014/main" id="{DBD826D6-710B-081D-722B-79FFD1C5FC79}"/>
              </a:ext>
            </a:extLst>
          </p:cNvPr>
          <p:cNvSpPr txBox="1"/>
          <p:nvPr/>
        </p:nvSpPr>
        <p:spPr>
          <a:xfrm>
            <a:off x="356842" y="3684393"/>
            <a:ext cx="282498" cy="369332"/>
          </a:xfrm>
          <a:prstGeom prst="rect">
            <a:avLst/>
          </a:prstGeom>
          <a:solidFill>
            <a:srgbClr val="FFC000"/>
          </a:solidFill>
        </p:spPr>
        <p:txBody>
          <a:bodyPr wrap="square" rtlCol="0">
            <a:spAutoFit/>
          </a:bodyPr>
          <a:lstStyle/>
          <a:p>
            <a:r>
              <a:rPr lang="en-US" dirty="0">
                <a:solidFill>
                  <a:schemeClr val="bg1"/>
                </a:solidFill>
              </a:rPr>
              <a:t>4</a:t>
            </a:r>
          </a:p>
        </p:txBody>
      </p:sp>
      <p:sp>
        <p:nvSpPr>
          <p:cNvPr id="11" name="Text Placeholder 2">
            <a:extLst>
              <a:ext uri="{FF2B5EF4-FFF2-40B4-BE49-F238E27FC236}">
                <a16:creationId xmlns:a16="http://schemas.microsoft.com/office/drawing/2014/main" id="{A81338B2-10AC-EB9A-4111-EEC947FFF4C3}"/>
              </a:ext>
            </a:extLst>
          </p:cNvPr>
          <p:cNvSpPr txBox="1">
            <a:spLocks/>
          </p:cNvSpPr>
          <p:nvPr/>
        </p:nvSpPr>
        <p:spPr>
          <a:xfrm>
            <a:off x="639339" y="2937183"/>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Equation-based Simulations</a:t>
            </a: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2B6135A-5F39-CD24-4526-78B1144FF7F0}"/>
              </a:ext>
            </a:extLst>
          </p:cNvPr>
          <p:cNvSpPr txBox="1"/>
          <p:nvPr/>
        </p:nvSpPr>
        <p:spPr>
          <a:xfrm>
            <a:off x="356841" y="4391123"/>
            <a:ext cx="282498" cy="369332"/>
          </a:xfrm>
          <a:prstGeom prst="rect">
            <a:avLst/>
          </a:prstGeom>
          <a:solidFill>
            <a:srgbClr val="FFC000"/>
          </a:solidFill>
        </p:spPr>
        <p:txBody>
          <a:bodyPr wrap="square" rtlCol="0">
            <a:spAutoFit/>
          </a:bodyPr>
          <a:lstStyle/>
          <a:p>
            <a:r>
              <a:rPr lang="en-US" dirty="0">
                <a:solidFill>
                  <a:schemeClr val="bg1"/>
                </a:solidFill>
              </a:rPr>
              <a:t>5</a:t>
            </a:r>
          </a:p>
        </p:txBody>
      </p:sp>
      <p:sp>
        <p:nvSpPr>
          <p:cNvPr id="12" name="Text Placeholder 2">
            <a:extLst>
              <a:ext uri="{FF2B5EF4-FFF2-40B4-BE49-F238E27FC236}">
                <a16:creationId xmlns:a16="http://schemas.microsoft.com/office/drawing/2014/main" id="{094F848A-C545-953A-9DBA-5F49D69880FB}"/>
              </a:ext>
            </a:extLst>
          </p:cNvPr>
          <p:cNvSpPr txBox="1">
            <a:spLocks/>
          </p:cNvSpPr>
          <p:nvPr/>
        </p:nvSpPr>
        <p:spPr>
          <a:xfrm>
            <a:off x="639339" y="4381003"/>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Demo (https://</a:t>
            </a:r>
            <a:r>
              <a:rPr lang="en-US" sz="2000" dirty="0" err="1">
                <a:latin typeface="Times New Roman" panose="02020603050405020304" pitchFamily="18" charset="0"/>
                <a:cs typeface="Times New Roman" panose="02020603050405020304" pitchFamily="18" charset="0"/>
              </a:rPr>
              <a:t>github.nrel.gov</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hpc</a:t>
            </a:r>
            <a:r>
              <a:rPr lang="en-US" sz="2000" dirty="0">
                <a:latin typeface="Times New Roman" panose="02020603050405020304" pitchFamily="18" charset="0"/>
                <a:cs typeface="Times New Roman" panose="02020603050405020304" pitchFamily="18" charset="0"/>
              </a:rPr>
              <a:t>-apps/COMSOL-Training/tree/main/Advanced-Training)</a:t>
            </a:r>
          </a:p>
        </p:txBody>
      </p:sp>
      <p:sp>
        <p:nvSpPr>
          <p:cNvPr id="13" name="Text Placeholder 2">
            <a:extLst>
              <a:ext uri="{FF2B5EF4-FFF2-40B4-BE49-F238E27FC236}">
                <a16:creationId xmlns:a16="http://schemas.microsoft.com/office/drawing/2014/main" id="{AE3521C2-A3A3-7F02-A8F5-BC66C587B5E5}"/>
              </a:ext>
            </a:extLst>
          </p:cNvPr>
          <p:cNvSpPr txBox="1">
            <a:spLocks/>
          </p:cNvSpPr>
          <p:nvPr/>
        </p:nvSpPr>
        <p:spPr>
          <a:xfrm>
            <a:off x="639339" y="3664153"/>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000" dirty="0">
                <a:latin typeface="Times New Roman" panose="02020603050405020304" pitchFamily="18" charset="0"/>
                <a:cs typeface="Times New Roman" panose="02020603050405020304" pitchFamily="18" charset="0"/>
              </a:rPr>
              <a:t>Estimation of Parameters Based on Experimental Results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884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271604" y="1685098"/>
            <a:ext cx="6705600" cy="2215991"/>
          </a:xfrm>
          <a:prstGeom prst="rect">
            <a:avLst/>
          </a:prstGeom>
          <a:noFill/>
        </p:spPr>
        <p:txBody>
          <a:bodyPr wrap="square" rtlCol="0">
            <a:spAutoFit/>
          </a:bodyPr>
          <a:lstStyle/>
          <a:p>
            <a:pPr marL="285750" indent="-285750">
              <a:buFont typeface="Arial" panose="020B0604020202020204" pitchFamily="34" charset="0"/>
              <a:buChar char="•"/>
            </a:pPr>
            <a:r>
              <a:rPr lang="en-US" dirty="0"/>
              <a:t>Set up the model as usual;</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Add General Optimization physics;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Add Global Least-Squares Objective;</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Import experimental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(optimization module)</a:t>
            </a:r>
          </a:p>
        </p:txBody>
      </p:sp>
      <p:pic>
        <p:nvPicPr>
          <p:cNvPr id="7" name="Picture 6" descr="A screenshot of a computer&#10;&#10;Description automatically generated">
            <a:extLst>
              <a:ext uri="{FF2B5EF4-FFF2-40B4-BE49-F238E27FC236}">
                <a16:creationId xmlns:a16="http://schemas.microsoft.com/office/drawing/2014/main" id="{2C34FDFE-F0DD-E8D1-E6E5-F1F2B4F731CD}"/>
              </a:ext>
            </a:extLst>
          </p:cNvPr>
          <p:cNvPicPr>
            <a:picLocks noChangeAspect="1"/>
          </p:cNvPicPr>
          <p:nvPr/>
        </p:nvPicPr>
        <p:blipFill>
          <a:blip r:embed="rId3"/>
          <a:stretch>
            <a:fillRect/>
          </a:stretch>
        </p:blipFill>
        <p:spPr>
          <a:xfrm>
            <a:off x="867625" y="3542724"/>
            <a:ext cx="4734733" cy="1371600"/>
          </a:xfrm>
          <a:prstGeom prst="rect">
            <a:avLst/>
          </a:prstGeom>
        </p:spPr>
      </p:pic>
    </p:spTree>
    <p:extLst>
      <p:ext uri="{BB962C8B-B14F-4D97-AF65-F5344CB8AC3E}">
        <p14:creationId xmlns:p14="http://schemas.microsoft.com/office/powerpoint/2010/main" val="254709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271604" y="1685098"/>
            <a:ext cx="6705600" cy="2616101"/>
          </a:xfrm>
          <a:prstGeom prst="rect">
            <a:avLst/>
          </a:prstGeom>
          <a:noFill/>
        </p:spPr>
        <p:txBody>
          <a:bodyPr wrap="square" rtlCol="0">
            <a:spAutoFit/>
          </a:bodyPr>
          <a:lstStyle/>
          <a:p>
            <a:pPr marL="285750" indent="-285750">
              <a:buFont typeface="Arial" panose="020B0604020202020204" pitchFamily="34" charset="0"/>
              <a:buChar char="•"/>
            </a:pPr>
            <a:r>
              <a:rPr lang="en-US" dirty="0"/>
              <a:t>Add Parameter Column under Global Least-Squares Objective;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Add Value Column under Global Least-Squares Objective;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(optimization module)</a:t>
            </a:r>
          </a:p>
        </p:txBody>
      </p:sp>
      <p:pic>
        <p:nvPicPr>
          <p:cNvPr id="5" name="Picture 4" descr="A white and blue background&#10;&#10;Description automatically generated">
            <a:extLst>
              <a:ext uri="{FF2B5EF4-FFF2-40B4-BE49-F238E27FC236}">
                <a16:creationId xmlns:a16="http://schemas.microsoft.com/office/drawing/2014/main" id="{F488E2CB-2443-8F7D-6F81-3A0178409F85}"/>
              </a:ext>
            </a:extLst>
          </p:cNvPr>
          <p:cNvPicPr>
            <a:picLocks noChangeAspect="1"/>
          </p:cNvPicPr>
          <p:nvPr/>
        </p:nvPicPr>
        <p:blipFill>
          <a:blip r:embed="rId3"/>
          <a:stretch>
            <a:fillRect/>
          </a:stretch>
        </p:blipFill>
        <p:spPr>
          <a:xfrm>
            <a:off x="1131684" y="2114550"/>
            <a:ext cx="4045725" cy="914400"/>
          </a:xfrm>
          <a:prstGeom prst="rect">
            <a:avLst/>
          </a:prstGeom>
        </p:spPr>
      </p:pic>
      <p:pic>
        <p:nvPicPr>
          <p:cNvPr id="8" name="Picture 7" descr="A white and blue horizontal lines&#10;&#10;Description automatically generated with medium confidence">
            <a:extLst>
              <a:ext uri="{FF2B5EF4-FFF2-40B4-BE49-F238E27FC236}">
                <a16:creationId xmlns:a16="http://schemas.microsoft.com/office/drawing/2014/main" id="{23ACBA39-D981-7AD4-8DEE-CEE2B1D37511}"/>
              </a:ext>
            </a:extLst>
          </p:cNvPr>
          <p:cNvPicPr>
            <a:picLocks noChangeAspect="1"/>
          </p:cNvPicPr>
          <p:nvPr/>
        </p:nvPicPr>
        <p:blipFill>
          <a:blip r:embed="rId4"/>
          <a:stretch>
            <a:fillRect/>
          </a:stretch>
        </p:blipFill>
        <p:spPr>
          <a:xfrm>
            <a:off x="862555" y="3253929"/>
            <a:ext cx="4723752" cy="1828800"/>
          </a:xfrm>
          <a:prstGeom prst="rect">
            <a:avLst/>
          </a:prstGeom>
        </p:spPr>
      </p:pic>
    </p:spTree>
    <p:extLst>
      <p:ext uri="{BB962C8B-B14F-4D97-AF65-F5344CB8AC3E}">
        <p14:creationId xmlns:p14="http://schemas.microsoft.com/office/powerpoint/2010/main" val="3885225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Parameter Estimation</a:t>
            </a:r>
          </a:p>
        </p:txBody>
      </p:sp>
      <p:sp>
        <p:nvSpPr>
          <p:cNvPr id="18" name="TextBox 17">
            <a:extLst>
              <a:ext uri="{FF2B5EF4-FFF2-40B4-BE49-F238E27FC236}">
                <a16:creationId xmlns:a16="http://schemas.microsoft.com/office/drawing/2014/main" id="{CD4AB3D3-1FDE-89CF-75B5-24BE8A3C8C35}"/>
              </a:ext>
            </a:extLst>
          </p:cNvPr>
          <p:cNvSpPr txBox="1"/>
          <p:nvPr/>
        </p:nvSpPr>
        <p:spPr>
          <a:xfrm>
            <a:off x="271604" y="1685098"/>
            <a:ext cx="6705600" cy="3016210"/>
          </a:xfrm>
          <a:prstGeom prst="rect">
            <a:avLst/>
          </a:prstGeom>
          <a:noFill/>
        </p:spPr>
        <p:txBody>
          <a:bodyPr wrap="square" rtlCol="0">
            <a:spAutoFit/>
          </a:bodyPr>
          <a:lstStyle/>
          <a:p>
            <a:pPr marL="285750" indent="-285750">
              <a:buFont typeface="Arial" panose="020B0604020202020204" pitchFamily="34" charset="0"/>
              <a:buChar char="•"/>
            </a:pPr>
            <a:r>
              <a:rPr lang="en-US" dirty="0"/>
              <a:t>Add Optimization step under Study;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Specify the parameter to be estimated;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method and set the solver:</a:t>
            </a:r>
          </a:p>
          <a:p>
            <a:pPr marL="285750"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5E401D75-FA3A-43A3-ABFF-350A798B4279}"/>
              </a:ext>
            </a:extLst>
          </p:cNvPr>
          <p:cNvSpPr/>
          <p:nvPr/>
        </p:nvSpPr>
        <p:spPr>
          <a:xfrm>
            <a:off x="337454" y="1187052"/>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Steps (optimization module)</a:t>
            </a:r>
          </a:p>
        </p:txBody>
      </p:sp>
      <p:pic>
        <p:nvPicPr>
          <p:cNvPr id="6" name="Picture 5" descr="A screenshot of a computer&#10;&#10;Description automatically generated">
            <a:extLst>
              <a:ext uri="{FF2B5EF4-FFF2-40B4-BE49-F238E27FC236}">
                <a16:creationId xmlns:a16="http://schemas.microsoft.com/office/drawing/2014/main" id="{0ED72F9A-F795-0196-1826-3E601FB423BF}"/>
              </a:ext>
            </a:extLst>
          </p:cNvPr>
          <p:cNvPicPr>
            <a:picLocks noChangeAspect="1"/>
          </p:cNvPicPr>
          <p:nvPr/>
        </p:nvPicPr>
        <p:blipFill>
          <a:blip r:embed="rId3"/>
          <a:stretch>
            <a:fillRect/>
          </a:stretch>
        </p:blipFill>
        <p:spPr>
          <a:xfrm>
            <a:off x="1086417" y="2571750"/>
            <a:ext cx="4326903" cy="1371600"/>
          </a:xfrm>
          <a:prstGeom prst="rect">
            <a:avLst/>
          </a:prstGeom>
        </p:spPr>
      </p:pic>
    </p:spTree>
    <p:extLst>
      <p:ext uri="{BB962C8B-B14F-4D97-AF65-F5344CB8AC3E}">
        <p14:creationId xmlns:p14="http://schemas.microsoft.com/office/powerpoint/2010/main" val="2309160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Demo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B1C90C-576B-2F9E-206B-B5872D4A58CE}"/>
                  </a:ext>
                </a:extLst>
              </p:cNvPr>
              <p:cNvSpPr txBox="1"/>
              <p:nvPr/>
            </p:nvSpPr>
            <p:spPr>
              <a:xfrm>
                <a:off x="386441" y="1332261"/>
                <a:ext cx="6079668" cy="3662541"/>
              </a:xfrm>
              <a:prstGeom prst="rect">
                <a:avLst/>
              </a:prstGeom>
              <a:noFill/>
            </p:spPr>
            <p:txBody>
              <a:bodyPr wrap="square" rtlCol="0">
                <a:spAutoFit/>
              </a:bodyPr>
              <a:lstStyle/>
              <a:p>
                <a:pPr marL="285750" indent="-285750">
                  <a:buFont typeface="Arial" panose="020B0604020202020204" pitchFamily="34" charset="0"/>
                  <a:buChar char="•"/>
                </a:pPr>
                <a:r>
                  <a:rPr lang="en-US" dirty="0"/>
                  <a:t>A simple proton exchange fuel cell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dirty="0"/>
                  <a:t>Parametric study:</a:t>
                </a:r>
              </a:p>
              <a:p>
                <a:pPr lvl="1"/>
                <a:r>
                  <a:rPr lang="en-US" dirty="0"/>
                  <a:t>- </a:t>
                </a:r>
                <a:r>
                  <a:rPr lang="en-US" sz="1400" dirty="0"/>
                  <a:t>Parametric sweep;</a:t>
                </a:r>
              </a:p>
              <a:p>
                <a:pPr lvl="1"/>
                <a:r>
                  <a:rPr lang="en-US" sz="1400" dirty="0"/>
                  <a:t>- Auxiliary sweep;</a:t>
                </a:r>
              </a:p>
              <a:p>
                <a:pPr lvl="1"/>
                <a:r>
                  <a:rPr lang="en-US" sz="1400" dirty="0"/>
                  <a:t>- Batch sweep;</a:t>
                </a:r>
              </a:p>
              <a:p>
                <a:pPr lvl="1"/>
                <a:r>
                  <a:rPr lang="en-US" sz="1400" dirty="0"/>
                  <a:t>- Cluster sweep;</a:t>
                </a:r>
              </a:p>
              <a:p>
                <a:pPr lvl="1"/>
                <a:endParaRPr lang="en-US" sz="1200" dirty="0"/>
              </a:p>
              <a:p>
                <a:pPr marL="285750" indent="-285750">
                  <a:buFont typeface="Arial" panose="020B0604020202020204" pitchFamily="34" charset="0"/>
                  <a:buChar char="•"/>
                </a:pPr>
                <a:r>
                  <a:rPr lang="en-US" dirty="0"/>
                  <a:t>Equation-based simulation:</a:t>
                </a:r>
              </a:p>
              <a:p>
                <a:endParaRPr lang="en-US" sz="800" dirty="0"/>
              </a:p>
              <a:p>
                <a:pPr lvl="1"/>
                <a:r>
                  <a:rPr lang="en-US" sz="1400" dirty="0"/>
                  <a:t>Solve </a:t>
                </a:r>
                <a14:m>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m:rPr>
                            <m:sty m:val="p"/>
                          </m:rPr>
                          <a:rPr lang="en-US" sz="140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𝑢</m:t>
                    </m:r>
                    <m:r>
                      <a:rPr lang="en-US" sz="1400" b="0" i="1" smtClean="0">
                        <a:latin typeface="Cambria Math" panose="02040503050406030204" pitchFamily="18" charset="0"/>
                        <a:ea typeface="Cambria Math" panose="02040503050406030204" pitchFamily="18" charset="0"/>
                      </a:rPr>
                      <m:t>=10</m:t>
                    </m:r>
                  </m:oMath>
                </a14:m>
                <a:r>
                  <a:rPr lang="en-US" sz="1400" dirty="0"/>
                  <a:t> on a block, </a:t>
                </a:r>
                <a14:m>
                  <m:oMath xmlns:m="http://schemas.openxmlformats.org/officeDocument/2006/math">
                    <m:r>
                      <a:rPr lang="en-US" sz="1400" i="1">
                        <a:latin typeface="Cambria Math" panose="02040503050406030204" pitchFamily="18" charset="0"/>
                        <a:ea typeface="Cambria Math" panose="02040503050406030204" pitchFamily="18" charset="0"/>
                      </a:rPr>
                      <m:t>𝑢</m:t>
                    </m:r>
                    <m:r>
                      <a:rPr lang="en-US" sz="1400" i="1">
                        <a:latin typeface="Cambria Math" panose="02040503050406030204" pitchFamily="18" charset="0"/>
                        <a:ea typeface="Cambria Math" panose="02040503050406030204" pitchFamily="18" charset="0"/>
                      </a:rPr>
                      <m:t>=0</m:t>
                    </m:r>
                  </m:oMath>
                </a14:m>
                <a:r>
                  <a:rPr lang="en-US" sz="1400" dirty="0"/>
                  <a:t> on boundaries</a:t>
                </a:r>
              </a:p>
              <a:p>
                <a:pPr lvl="1"/>
                <a:r>
                  <a:rPr lang="en-US" sz="1400" dirty="0"/>
                  <a:t> </a:t>
                </a:r>
              </a:p>
              <a:p>
                <a:pPr marL="285750" indent="-285750">
                  <a:buFont typeface="Arial" panose="020B0604020202020204" pitchFamily="34" charset="0"/>
                  <a:buChar char="•"/>
                </a:pPr>
                <a:r>
                  <a:rPr lang="en-US" dirty="0"/>
                  <a:t>Parameter estimation:</a:t>
                </a:r>
              </a:p>
              <a:p>
                <a:endParaRPr lang="en-US" sz="800" dirty="0"/>
              </a:p>
              <a:p>
                <a:pPr lvl="1"/>
                <a:r>
                  <a:rPr lang="en-US" sz="1400" dirty="0"/>
                  <a:t>Estimate exchange current density at anode.</a:t>
                </a:r>
              </a:p>
              <a:p>
                <a:endParaRPr lang="en-US" dirty="0"/>
              </a:p>
            </p:txBody>
          </p:sp>
        </mc:Choice>
        <mc:Fallback xmlns="">
          <p:sp>
            <p:nvSpPr>
              <p:cNvPr id="4" name="TextBox 3">
                <a:extLst>
                  <a:ext uri="{FF2B5EF4-FFF2-40B4-BE49-F238E27FC236}">
                    <a16:creationId xmlns:a16="http://schemas.microsoft.com/office/drawing/2014/main" id="{46B1C90C-576B-2F9E-206B-B5872D4A58CE}"/>
                  </a:ext>
                </a:extLst>
              </p:cNvPr>
              <p:cNvSpPr txBox="1">
                <a:spLocks noRot="1" noChangeAspect="1" noMove="1" noResize="1" noEditPoints="1" noAdjustHandles="1" noChangeArrowheads="1" noChangeShapeType="1" noTextEdit="1"/>
              </p:cNvSpPr>
              <p:nvPr/>
            </p:nvSpPr>
            <p:spPr>
              <a:xfrm>
                <a:off x="386441" y="1332261"/>
                <a:ext cx="6079668" cy="3662541"/>
              </a:xfrm>
              <a:prstGeom prst="rect">
                <a:avLst/>
              </a:prstGeom>
              <a:blipFill>
                <a:blip r:embed="rId3"/>
                <a:stretch>
                  <a:fillRect l="-625" t="-1038"/>
                </a:stretch>
              </a:blipFill>
            </p:spPr>
            <p:txBody>
              <a:bodyPr/>
              <a:lstStyle/>
              <a:p>
                <a:r>
                  <a:rPr lang="en-US">
                    <a:noFill/>
                  </a:rPr>
                  <a:t> </a:t>
                </a:r>
              </a:p>
            </p:txBody>
          </p:sp>
        </mc:Fallback>
      </mc:AlternateContent>
      <p:pic>
        <p:nvPicPr>
          <p:cNvPr id="6" name="Picture 5" descr="A screenshot of a math equation&#10;&#10;Description automatically generated">
            <a:extLst>
              <a:ext uri="{FF2B5EF4-FFF2-40B4-BE49-F238E27FC236}">
                <a16:creationId xmlns:a16="http://schemas.microsoft.com/office/drawing/2014/main" id="{B3650C09-86EB-FA50-7423-CFAABE111D00}"/>
              </a:ext>
            </a:extLst>
          </p:cNvPr>
          <p:cNvPicPr>
            <a:picLocks noChangeAspect="1"/>
          </p:cNvPicPr>
          <p:nvPr/>
        </p:nvPicPr>
        <p:blipFill>
          <a:blip r:embed="rId4"/>
          <a:stretch>
            <a:fillRect/>
          </a:stretch>
        </p:blipFill>
        <p:spPr>
          <a:xfrm>
            <a:off x="4599209" y="2959100"/>
            <a:ext cx="1866900" cy="1663700"/>
          </a:xfrm>
          <a:prstGeom prst="rect">
            <a:avLst/>
          </a:prstGeom>
        </p:spPr>
      </p:pic>
    </p:spTree>
    <p:extLst>
      <p:ext uri="{BB962C8B-B14F-4D97-AF65-F5344CB8AC3E}">
        <p14:creationId xmlns:p14="http://schemas.microsoft.com/office/powerpoint/2010/main" val="245528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BF70-B186-8061-AE26-12ABB4BB757F}"/>
              </a:ext>
            </a:extLst>
          </p:cNvPr>
          <p:cNvSpPr>
            <a:spLocks noGrp="1"/>
          </p:cNvSpPr>
          <p:nvPr>
            <p:ph type="title"/>
          </p:nvPr>
        </p:nvSpPr>
        <p:spPr>
          <a:xfrm>
            <a:off x="0" y="83539"/>
            <a:ext cx="6858000" cy="779852"/>
          </a:xfrm>
        </p:spPr>
        <p:txBody>
          <a:bodyPr/>
          <a:lstStyle/>
          <a:p>
            <a:r>
              <a:rPr lang="en-US" dirty="0"/>
              <a:t>To learn more</a:t>
            </a:r>
          </a:p>
        </p:txBody>
      </p:sp>
      <p:sp>
        <p:nvSpPr>
          <p:cNvPr id="4" name="TextBox 3">
            <a:extLst>
              <a:ext uri="{FF2B5EF4-FFF2-40B4-BE49-F238E27FC236}">
                <a16:creationId xmlns:a16="http://schemas.microsoft.com/office/drawing/2014/main" id="{35D30999-6085-A0F8-D9B4-97D576375D21}"/>
              </a:ext>
            </a:extLst>
          </p:cNvPr>
          <p:cNvSpPr txBox="1"/>
          <p:nvPr/>
        </p:nvSpPr>
        <p:spPr>
          <a:xfrm>
            <a:off x="0" y="1012372"/>
            <a:ext cx="68580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Fuel cell module:</a:t>
            </a:r>
          </a:p>
          <a:p>
            <a:pPr lvl="1"/>
            <a:r>
              <a:rPr lang="en-US" dirty="0">
                <a:hlinkClick r:id="rId3"/>
              </a:rPr>
              <a:t>https://doc.comsol.com/6.0/doc/com.comsol.help.fce/FuelCellAndElectrolyzerModuleUsersGuide.pdf</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Parametric study:</a:t>
            </a:r>
          </a:p>
          <a:p>
            <a:pPr lvl="1"/>
            <a:r>
              <a:rPr lang="en-US" dirty="0">
                <a:hlinkClick r:id="rId4"/>
              </a:rPr>
              <a:t>https://www.comsol.com/support/knowledgebase/1250</a:t>
            </a:r>
            <a:endParaRPr lang="en-US" dirty="0"/>
          </a:p>
          <a:p>
            <a:pPr lvl="1"/>
            <a:endParaRPr lang="en-US" dirty="0"/>
          </a:p>
          <a:p>
            <a:pPr marL="285750" indent="-285750">
              <a:buFont typeface="Arial" panose="020B0604020202020204" pitchFamily="34" charset="0"/>
              <a:buChar char="•"/>
            </a:pPr>
            <a:r>
              <a:rPr lang="en-US" dirty="0"/>
              <a:t>Equation-based simulation:</a:t>
            </a:r>
          </a:p>
          <a:p>
            <a:pPr lvl="1"/>
            <a:r>
              <a:rPr lang="en-US" dirty="0">
                <a:hlinkClick r:id="rId5"/>
              </a:rPr>
              <a:t>https://doc.comsol.com/5.3/doc/com.comsol.help.comsol/comsol_ref_equationbased.23.007.html</a:t>
            </a:r>
            <a:r>
              <a:rPr lang="en-US" dirty="0"/>
              <a:t> </a:t>
            </a:r>
          </a:p>
          <a:p>
            <a:pPr lvl="1"/>
            <a:endParaRPr lang="en-US" dirty="0"/>
          </a:p>
          <a:p>
            <a:pPr marL="285750" indent="-285750">
              <a:buFont typeface="Arial" panose="020B0604020202020204" pitchFamily="34" charset="0"/>
              <a:buChar char="•"/>
            </a:pPr>
            <a:r>
              <a:rPr lang="en-US" dirty="0"/>
              <a:t>Parameter estimation:</a:t>
            </a:r>
          </a:p>
          <a:p>
            <a:pPr lvl="1"/>
            <a:r>
              <a:rPr lang="en-US" dirty="0">
                <a:hlinkClick r:id="rId6"/>
              </a:rPr>
              <a:t>https://www.comsol.com/blogs/how-to-use-the-parameter-estimation-study-step-for-inverse-modeling/</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1007107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BF70-B186-8061-AE26-12ABB4BB757F}"/>
              </a:ext>
            </a:extLst>
          </p:cNvPr>
          <p:cNvSpPr>
            <a:spLocks noGrp="1"/>
          </p:cNvSpPr>
          <p:nvPr>
            <p:ph type="title"/>
          </p:nvPr>
        </p:nvSpPr>
        <p:spPr>
          <a:xfrm>
            <a:off x="0" y="83539"/>
            <a:ext cx="6858000" cy="779852"/>
          </a:xfrm>
        </p:spPr>
        <p:txBody>
          <a:bodyPr/>
          <a:lstStyle/>
          <a:p>
            <a:r>
              <a:rPr lang="en-US"/>
              <a:t>Resources</a:t>
            </a:r>
          </a:p>
        </p:txBody>
      </p:sp>
      <p:sp>
        <p:nvSpPr>
          <p:cNvPr id="13" name="TextBox 12">
            <a:extLst>
              <a:ext uri="{FF2B5EF4-FFF2-40B4-BE49-F238E27FC236}">
                <a16:creationId xmlns:a16="http://schemas.microsoft.com/office/drawing/2014/main" id="{6C7B58B6-DFA3-73CE-69C7-960068E8AC75}"/>
              </a:ext>
            </a:extLst>
          </p:cNvPr>
          <p:cNvSpPr txBox="1"/>
          <p:nvPr/>
        </p:nvSpPr>
        <p:spPr>
          <a:xfrm>
            <a:off x="342900" y="1622256"/>
            <a:ext cx="6515102" cy="761747"/>
          </a:xfrm>
          <a:prstGeom prst="rect">
            <a:avLst/>
          </a:prstGeom>
          <a:noFill/>
        </p:spPr>
        <p:txBody>
          <a:bodyPr wrap="square" lIns="68580" tIns="34290" rIns="68580" bIns="34290" anchor="t">
            <a:spAutoFit/>
          </a:bodyPr>
          <a:lstStyle/>
          <a:p>
            <a:r>
              <a:rPr lang="en-US" sz="1350" dirty="0"/>
              <a:t>Getting a pilot allocation: (necessary to use Kestrel)</a:t>
            </a:r>
          </a:p>
          <a:p>
            <a:pPr marL="214313" indent="-214313">
              <a:buFont typeface="Arial"/>
              <a:buChar char="•"/>
            </a:pPr>
            <a:r>
              <a:rPr lang="en-US" sz="1050" dirty="0">
                <a:solidFill>
                  <a:srgbClr val="333333"/>
                </a:solidFill>
                <a:latin typeface="Calibri"/>
                <a:ea typeface="Calibri" panose="020F0502020204030204" pitchFamily="34" charset="0"/>
                <a:cs typeface="Calibri"/>
              </a:rPr>
              <a:t>Instructions: </a:t>
            </a:r>
            <a:r>
              <a:rPr lang="en-US" sz="1050" b="1" dirty="0">
                <a:solidFill>
                  <a:srgbClr val="333333"/>
                </a:solidFill>
                <a:ea typeface="+mn-lt"/>
                <a:cs typeface="+mn-lt"/>
                <a:hlinkClick r:id="rId3"/>
              </a:rPr>
              <a:t>https://www.nrel.gov/hpc/resource-allocation-requests.html</a:t>
            </a:r>
            <a:endParaRPr lang="en-US" sz="1050" b="1" dirty="0">
              <a:solidFill>
                <a:srgbClr val="333333"/>
              </a:solidFill>
              <a:latin typeface="Calibri" panose="020F0502020204030204" pitchFamily="34" charset="0"/>
              <a:ea typeface="Calibri" panose="020F0502020204030204" pitchFamily="34" charset="0"/>
              <a:cs typeface="Calibri"/>
            </a:endParaRPr>
          </a:p>
          <a:p>
            <a:pPr marL="214313" indent="-214313">
              <a:buFont typeface="Arial"/>
              <a:buChar char="•"/>
            </a:pPr>
            <a:r>
              <a:rPr lang="en-US" sz="1050" dirty="0">
                <a:solidFill>
                  <a:srgbClr val="333333"/>
                </a:solidFill>
                <a:latin typeface="Calibri"/>
                <a:ea typeface="+mn-lt"/>
                <a:cs typeface="Calibri"/>
              </a:rPr>
              <a:t>Re</a:t>
            </a:r>
            <a:r>
              <a:rPr lang="en-US" sz="1050" dirty="0">
                <a:solidFill>
                  <a:srgbClr val="333333"/>
                </a:solidFill>
                <a:ea typeface="+mn-lt"/>
                <a:cs typeface="+mn-lt"/>
              </a:rPr>
              <a:t>quest link: </a:t>
            </a:r>
            <a:r>
              <a:rPr lang="en-US" sz="1050" dirty="0">
                <a:solidFill>
                  <a:srgbClr val="333333"/>
                </a:solidFill>
                <a:latin typeface="Calibri"/>
                <a:ea typeface="+mn-lt"/>
                <a:cs typeface="Calibri"/>
              </a:rPr>
              <a:t>https://</a:t>
            </a:r>
            <a:r>
              <a:rPr lang="en-US" sz="1050" dirty="0" err="1">
                <a:solidFill>
                  <a:srgbClr val="333333"/>
                </a:solidFill>
                <a:latin typeface="Calibri"/>
                <a:ea typeface="+mn-lt"/>
                <a:cs typeface="Calibri"/>
              </a:rPr>
              <a:t>hpcprojects.nrel.gov</a:t>
            </a:r>
            <a:r>
              <a:rPr lang="en-US" sz="1050" dirty="0">
                <a:solidFill>
                  <a:srgbClr val="333333"/>
                </a:solidFill>
                <a:latin typeface="Calibri"/>
                <a:ea typeface="+mn-lt"/>
                <a:cs typeface="Calibri"/>
              </a:rPr>
              <a:t>/</a:t>
            </a:r>
          </a:p>
          <a:p>
            <a:pPr marL="214313" indent="-214313">
              <a:buFont typeface="Arial"/>
              <a:buChar char="•"/>
            </a:pPr>
            <a:r>
              <a:rPr lang="en-US" sz="1050" dirty="0">
                <a:solidFill>
                  <a:srgbClr val="333333"/>
                </a:solidFill>
                <a:latin typeface="Calibri"/>
                <a:ea typeface="+mn-lt"/>
                <a:cs typeface="Calibri"/>
              </a:rPr>
              <a:t>Additional information about allocation units: </a:t>
            </a:r>
            <a:r>
              <a:rPr lang="en-US" sz="105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https://www.nrel.gov/hpc/system-resource-allocation-unit.html</a:t>
            </a:r>
            <a:endParaRPr lang="en-US" sz="1050" dirty="0">
              <a:solidFill>
                <a:srgbClr val="333333"/>
              </a:solidFill>
              <a:cs typeface="Calibri"/>
            </a:endParaRPr>
          </a:p>
        </p:txBody>
      </p:sp>
      <p:sp>
        <p:nvSpPr>
          <p:cNvPr id="18" name="TextBox 17">
            <a:extLst>
              <a:ext uri="{FF2B5EF4-FFF2-40B4-BE49-F238E27FC236}">
                <a16:creationId xmlns:a16="http://schemas.microsoft.com/office/drawing/2014/main" id="{2F7D155E-4E2E-0EE6-FAE4-C1B2F25597F4}"/>
              </a:ext>
            </a:extLst>
          </p:cNvPr>
          <p:cNvSpPr txBox="1"/>
          <p:nvPr/>
        </p:nvSpPr>
        <p:spPr>
          <a:xfrm>
            <a:off x="1400444" y="3833947"/>
            <a:ext cx="2985304"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sz="1200" dirty="0"/>
              <a:t>Other computing questions/inquiries, email: </a:t>
            </a:r>
          </a:p>
          <a:p>
            <a:pPr algn="ctr"/>
            <a:r>
              <a:rPr lang="en-US" sz="1200" dirty="0" err="1"/>
              <a:t>hpc-help@nrel.gov</a:t>
            </a:r>
            <a:endParaRPr lang="en-US" sz="1200" dirty="0"/>
          </a:p>
        </p:txBody>
      </p:sp>
      <p:sp>
        <p:nvSpPr>
          <p:cNvPr id="6" name="TextBox 5">
            <a:extLst>
              <a:ext uri="{FF2B5EF4-FFF2-40B4-BE49-F238E27FC236}">
                <a16:creationId xmlns:a16="http://schemas.microsoft.com/office/drawing/2014/main" id="{5166902C-290F-1237-6708-099BB47BF5E1}"/>
              </a:ext>
            </a:extLst>
          </p:cNvPr>
          <p:cNvSpPr txBox="1"/>
          <p:nvPr/>
        </p:nvSpPr>
        <p:spPr>
          <a:xfrm>
            <a:off x="342901" y="2437572"/>
            <a:ext cx="6402675" cy="1246495"/>
          </a:xfrm>
          <a:prstGeom prst="rect">
            <a:avLst/>
          </a:prstGeom>
          <a:noFill/>
        </p:spPr>
        <p:txBody>
          <a:bodyPr wrap="square" lIns="68580" tIns="34290" rIns="68580" bIns="34290" anchor="t">
            <a:spAutoFit/>
          </a:bodyPr>
          <a:lstStyle/>
          <a:p>
            <a:r>
              <a:rPr lang="en-US" sz="1350" dirty="0"/>
              <a:t>Getting started on Kestrel</a:t>
            </a:r>
          </a:p>
          <a:p>
            <a:pPr marL="214313" indent="-214313">
              <a:buFont typeface="Arial"/>
              <a:buChar char="•"/>
            </a:pPr>
            <a:r>
              <a:rPr lang="en-US" sz="1050" dirty="0">
                <a:solidFill>
                  <a:srgbClr val="333333"/>
                </a:solidFill>
                <a:latin typeface="Calibri"/>
                <a:ea typeface="Calibri" panose="020F0502020204030204" pitchFamily="34" charset="0"/>
                <a:cs typeface="Calibri"/>
              </a:rPr>
              <a:t>HPC FAQ: </a:t>
            </a:r>
            <a:r>
              <a:rPr lang="en-US" sz="1050" dirty="0">
                <a:solidFill>
                  <a:srgbClr val="333333"/>
                </a:solidFill>
                <a:latin typeface="Calibri"/>
                <a:ea typeface="Calibri" panose="020F0502020204030204" pitchFamily="34" charset="0"/>
                <a:cs typeface="Calibri"/>
                <a:hlinkClick r:id="rId5"/>
              </a:rPr>
              <a:t>https://nrel.github.io/HPC/Documentation/getting_started/</a:t>
            </a:r>
            <a:endParaRPr lang="en-US" sz="1050" dirty="0">
              <a:solidFill>
                <a:srgbClr val="333333"/>
              </a:solidFill>
              <a:latin typeface="Calibri"/>
              <a:ea typeface="Calibri" panose="020F0502020204030204" pitchFamily="34" charset="0"/>
              <a:cs typeface="Calibri"/>
            </a:endParaRPr>
          </a:p>
          <a:p>
            <a:pPr marL="214313" indent="-214313">
              <a:buFont typeface="Arial"/>
              <a:buChar char="•"/>
            </a:pPr>
            <a:r>
              <a:rPr lang="en-US" sz="1050" dirty="0">
                <a:solidFill>
                  <a:srgbClr val="333333"/>
                </a:solidFill>
                <a:latin typeface="Calibri"/>
                <a:cs typeface="Calibri"/>
              </a:rPr>
              <a:t>Running a job: </a:t>
            </a:r>
            <a:r>
              <a:rPr lang="en-US" sz="1050" dirty="0">
                <a:solidFill>
                  <a:srgbClr val="333333"/>
                </a:solidFill>
                <a:latin typeface="Calibri"/>
                <a:cs typeface="Calibri"/>
                <a:hlinkClick r:id="rId6"/>
              </a:rPr>
              <a:t>https://nrel.github.io/HPC/Documentation/Slurm/batch_jobs/</a:t>
            </a:r>
            <a:endParaRPr lang="en-US" sz="1050" dirty="0">
              <a:solidFill>
                <a:srgbClr val="333333"/>
              </a:solidFill>
              <a:latin typeface="Calibri"/>
              <a:cs typeface="Calibri"/>
            </a:endParaRPr>
          </a:p>
          <a:p>
            <a:pPr marL="214313" indent="-214313">
              <a:buFont typeface="Arial"/>
              <a:buChar char="•"/>
            </a:pPr>
            <a:r>
              <a:rPr lang="en-US" sz="1050" dirty="0">
                <a:solidFill>
                  <a:srgbClr val="333333"/>
                </a:solidFill>
                <a:latin typeface="Calibri"/>
                <a:cs typeface="Calibri"/>
              </a:rPr>
              <a:t>Running an interactive job: </a:t>
            </a:r>
            <a:r>
              <a:rPr lang="en-US" sz="1050" dirty="0">
                <a:solidFill>
                  <a:srgbClr val="333333"/>
                </a:solidFill>
                <a:latin typeface="Calibri"/>
                <a:cs typeface="Calibri"/>
                <a:hlinkClick r:id="rId7"/>
              </a:rPr>
              <a:t>https://nrel.github.io/HPC/Documentation/Slurm/interactive_jobs/</a:t>
            </a:r>
            <a:endParaRPr lang="en-US" sz="1050" dirty="0">
              <a:solidFill>
                <a:srgbClr val="333333"/>
              </a:solidFill>
              <a:latin typeface="Calibri"/>
              <a:cs typeface="Calibri"/>
            </a:endParaRPr>
          </a:p>
          <a:p>
            <a:pPr marL="214313" indent="-214313">
              <a:buFont typeface="Arial"/>
              <a:buChar char="•"/>
            </a:pPr>
            <a:r>
              <a:rPr lang="en-US" sz="1050" dirty="0">
                <a:solidFill>
                  <a:srgbClr val="333333"/>
                </a:solidFill>
                <a:latin typeface="Calibri"/>
                <a:cs typeface="Calibri"/>
              </a:rPr>
              <a:t>Moving data between your laptop and Kestrel: </a:t>
            </a:r>
            <a:r>
              <a:rPr lang="en-US" sz="1050" dirty="0">
                <a:solidFill>
                  <a:srgbClr val="333333"/>
                </a:solidFill>
                <a:latin typeface="Calibri"/>
                <a:cs typeface="Calibri"/>
                <a:hlinkClick r:id="rId8"/>
              </a:rPr>
              <a:t>https://nrel.github.io/HPC/Documentation/Managing_Data/Transferring_Files/</a:t>
            </a:r>
            <a:endParaRPr lang="en-US" sz="1050" dirty="0">
              <a:solidFill>
                <a:srgbClr val="333333"/>
              </a:solidFill>
              <a:latin typeface="Calibri"/>
              <a:cs typeface="Calibri"/>
            </a:endParaRPr>
          </a:p>
          <a:p>
            <a:pPr marL="214313" indent="-214313">
              <a:buFont typeface="Arial"/>
              <a:buChar char="•"/>
            </a:pPr>
            <a:endParaRPr lang="en-US" sz="1050" dirty="0">
              <a:solidFill>
                <a:srgbClr val="333333"/>
              </a:solidFill>
              <a:cs typeface="Calibri"/>
            </a:endParaRPr>
          </a:p>
        </p:txBody>
      </p:sp>
      <p:sp>
        <p:nvSpPr>
          <p:cNvPr id="3" name="TextBox 2">
            <a:extLst>
              <a:ext uri="{FF2B5EF4-FFF2-40B4-BE49-F238E27FC236}">
                <a16:creationId xmlns:a16="http://schemas.microsoft.com/office/drawing/2014/main" id="{40008E1A-4143-E177-8608-7D43C43D57D8}"/>
              </a:ext>
            </a:extLst>
          </p:cNvPr>
          <p:cNvSpPr txBox="1"/>
          <p:nvPr/>
        </p:nvSpPr>
        <p:spPr>
          <a:xfrm>
            <a:off x="342900" y="1130105"/>
            <a:ext cx="6515102" cy="438582"/>
          </a:xfrm>
          <a:prstGeom prst="rect">
            <a:avLst/>
          </a:prstGeom>
          <a:noFill/>
        </p:spPr>
        <p:txBody>
          <a:bodyPr wrap="square" lIns="68580" tIns="34290" rIns="68580" bIns="34290" anchor="t">
            <a:spAutoFit/>
          </a:bodyPr>
          <a:lstStyle/>
          <a:p>
            <a:r>
              <a:rPr lang="en-US" sz="1350" dirty="0"/>
              <a:t>Creating an HPC account</a:t>
            </a:r>
          </a:p>
          <a:p>
            <a:pPr marL="214313" indent="-214313">
              <a:buFont typeface="Arial"/>
              <a:buChar char="•"/>
            </a:pPr>
            <a:r>
              <a:rPr lang="en-US" sz="1050" dirty="0">
                <a:solidFill>
                  <a:srgbClr val="333333"/>
                </a:solidFill>
                <a:latin typeface="Calibri"/>
                <a:cs typeface="Calibri"/>
                <a:hlinkClick r:id="rId9"/>
              </a:rPr>
              <a:t>https://www.nrel.gov/hpc/user-accounts.html</a:t>
            </a:r>
            <a:r>
              <a:rPr lang="en-US" sz="1050" dirty="0">
                <a:solidFill>
                  <a:srgbClr val="333333"/>
                </a:solidFill>
                <a:latin typeface="Calibri"/>
                <a:cs typeface="Calibri"/>
              </a:rPr>
              <a:t> </a:t>
            </a:r>
          </a:p>
        </p:txBody>
      </p:sp>
    </p:spTree>
    <p:extLst>
      <p:ext uri="{BB962C8B-B14F-4D97-AF65-F5344CB8AC3E}">
        <p14:creationId xmlns:p14="http://schemas.microsoft.com/office/powerpoint/2010/main" val="762896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BF70-B186-8061-AE26-12ABB4BB757F}"/>
              </a:ext>
            </a:extLst>
          </p:cNvPr>
          <p:cNvSpPr>
            <a:spLocks noGrp="1"/>
          </p:cNvSpPr>
          <p:nvPr>
            <p:ph type="title"/>
          </p:nvPr>
        </p:nvSpPr>
        <p:spPr>
          <a:xfrm>
            <a:off x="0" y="212632"/>
            <a:ext cx="6858000" cy="779852"/>
          </a:xfrm>
        </p:spPr>
        <p:txBody>
          <a:bodyPr/>
          <a:lstStyle/>
          <a:p>
            <a:r>
              <a:rPr lang="en-US" dirty="0"/>
              <a:t>GitHub Repo</a:t>
            </a:r>
          </a:p>
        </p:txBody>
      </p:sp>
      <p:sp>
        <p:nvSpPr>
          <p:cNvPr id="5" name="TextBox 4">
            <a:extLst>
              <a:ext uri="{FF2B5EF4-FFF2-40B4-BE49-F238E27FC236}">
                <a16:creationId xmlns:a16="http://schemas.microsoft.com/office/drawing/2014/main" id="{8CD4AC12-A20E-32CB-5E1D-6BA0C1250206}"/>
              </a:ext>
            </a:extLst>
          </p:cNvPr>
          <p:cNvSpPr txBox="1"/>
          <p:nvPr/>
        </p:nvSpPr>
        <p:spPr>
          <a:xfrm>
            <a:off x="371793" y="1385348"/>
            <a:ext cx="6111688" cy="369332"/>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1800" dirty="0">
                <a:latin typeface="Times New Roman" panose="02020603050405020304" pitchFamily="18" charset="0"/>
                <a:cs typeface="Times New Roman" panose="02020603050405020304" pitchFamily="18" charset="0"/>
              </a:rPr>
              <a:t>https://</a:t>
            </a:r>
            <a:r>
              <a:rPr lang="en-US" sz="1800" dirty="0" err="1">
                <a:latin typeface="Times New Roman" panose="02020603050405020304" pitchFamily="18" charset="0"/>
                <a:cs typeface="Times New Roman" panose="02020603050405020304" pitchFamily="18" charset="0"/>
              </a:rPr>
              <a:t>github.nrel.gov</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hpc</a:t>
            </a:r>
            <a:r>
              <a:rPr lang="en-US" sz="1800" dirty="0">
                <a:latin typeface="Times New Roman" panose="02020603050405020304" pitchFamily="18" charset="0"/>
                <a:cs typeface="Times New Roman" panose="02020603050405020304" pitchFamily="18" charset="0"/>
              </a:rPr>
              <a:t>-apps/</a:t>
            </a:r>
            <a:r>
              <a:rPr lang="en-US" sz="1800" dirty="0" err="1">
                <a:latin typeface="Times New Roman" panose="02020603050405020304" pitchFamily="18" charset="0"/>
                <a:cs typeface="Times New Roman" panose="02020603050405020304" pitchFamily="18" charset="0"/>
              </a:rPr>
              <a:t>COMSOL_training</a:t>
            </a:r>
            <a:endParaRPr lang="en-US" sz="18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DDC223B2-2FAC-B79A-6AD9-78C515A7644B}"/>
              </a:ext>
            </a:extLst>
          </p:cNvPr>
          <p:cNvSpPr txBox="1">
            <a:spLocks/>
          </p:cNvSpPr>
          <p:nvPr/>
        </p:nvSpPr>
        <p:spPr>
          <a:xfrm>
            <a:off x="0" y="229176"/>
            <a:ext cx="6855274" cy="907142"/>
          </a:xfrm>
          <a:prstGeom prst="rect">
            <a:avLst/>
          </a:prstGeom>
          <a:solidFill>
            <a:schemeClr val="accent1"/>
          </a:solidFill>
        </p:spPr>
        <p:txBody>
          <a:bodyPr vert="horz" lIns="91440" tIns="118872" rIns="91440" bIns="45720" rtlCol="0" anchor="ctr">
            <a:noAutofit/>
          </a:bodyPr>
          <a:lstStyle>
            <a:lvl1pPr marL="0" algn="ctr" defTabSz="457189" rtl="0" eaLnBrk="1" latinLnBrk="0" hangingPunct="1">
              <a:lnSpc>
                <a:spcPts val="2800"/>
              </a:lnSpc>
              <a:spcBef>
                <a:spcPts val="0"/>
              </a:spcBef>
              <a:buNone/>
              <a:defRPr sz="3000" kern="1200" spc="0">
                <a:solidFill>
                  <a:schemeClr val="bg1"/>
                </a:solidFill>
                <a:latin typeface="+mj-lt"/>
                <a:ea typeface="+mj-ea"/>
                <a:cs typeface="+mj-cs"/>
              </a:defRPr>
            </a:lvl1pPr>
          </a:lstStyle>
          <a:p>
            <a:r>
              <a:rPr lang="en-US" dirty="0"/>
              <a:t>GitHub Repo</a:t>
            </a:r>
          </a:p>
        </p:txBody>
      </p:sp>
      <p:pic>
        <p:nvPicPr>
          <p:cNvPr id="9" name="Picture 8" descr="A screenshot of a computer&#10;&#10;Description automatically generated">
            <a:extLst>
              <a:ext uri="{FF2B5EF4-FFF2-40B4-BE49-F238E27FC236}">
                <a16:creationId xmlns:a16="http://schemas.microsoft.com/office/drawing/2014/main" id="{ECC94B96-A0DF-A863-920D-9B654C403F52}"/>
              </a:ext>
            </a:extLst>
          </p:cNvPr>
          <p:cNvPicPr>
            <a:picLocks noChangeAspect="1"/>
          </p:cNvPicPr>
          <p:nvPr/>
        </p:nvPicPr>
        <p:blipFill>
          <a:blip r:embed="rId3"/>
          <a:stretch>
            <a:fillRect/>
          </a:stretch>
        </p:blipFill>
        <p:spPr>
          <a:xfrm>
            <a:off x="1600058" y="2017221"/>
            <a:ext cx="3655158" cy="2743200"/>
          </a:xfrm>
          <a:prstGeom prst="rect">
            <a:avLst/>
          </a:prstGeom>
        </p:spPr>
      </p:pic>
    </p:spTree>
    <p:extLst>
      <p:ext uri="{BB962C8B-B14F-4D97-AF65-F5344CB8AC3E}">
        <p14:creationId xmlns:p14="http://schemas.microsoft.com/office/powerpoint/2010/main" val="354400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dirty="0"/>
              <a:t>Thank you, </a:t>
            </a:r>
            <a:r>
              <a:rPr lang="en-US" sz="3200" dirty="0">
                <a:latin typeface="Times New Roman" panose="02020603050405020304" pitchFamily="18" charset="0"/>
                <a:cs typeface="Times New Roman" panose="02020603050405020304" pitchFamily="18" charset="0"/>
              </a:rPr>
              <a:t>q</a:t>
            </a:r>
            <a:r>
              <a:rPr lang="en-US" altLang="zh-CN" sz="3200" dirty="0">
                <a:latin typeface="Times New Roman" panose="02020603050405020304" pitchFamily="18" charset="0"/>
                <a:cs typeface="Times New Roman" panose="02020603050405020304" pitchFamily="18" charset="0"/>
              </a:rPr>
              <a:t>uestions?</a:t>
            </a:r>
            <a:r>
              <a:rPr lang="en-US" dirty="0"/>
              <a:t> </a:t>
            </a:r>
          </a:p>
        </p:txBody>
      </p:sp>
    </p:spTree>
    <p:extLst>
      <p:ext uri="{BB962C8B-B14F-4D97-AF65-F5344CB8AC3E}">
        <p14:creationId xmlns:p14="http://schemas.microsoft.com/office/powerpoint/2010/main" val="186784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46872-C554-5713-6A3F-CE4238A06259}"/>
              </a:ext>
            </a:extLst>
          </p:cNvPr>
          <p:cNvSpPr txBox="1"/>
          <p:nvPr/>
        </p:nvSpPr>
        <p:spPr>
          <a:xfrm>
            <a:off x="668814" y="2202418"/>
            <a:ext cx="282498" cy="369332"/>
          </a:xfrm>
          <a:prstGeom prst="rect">
            <a:avLst/>
          </a:prstGeom>
          <a:solidFill>
            <a:srgbClr val="FFC000"/>
          </a:solidFill>
        </p:spPr>
        <p:txBody>
          <a:bodyPr wrap="square" rtlCol="0">
            <a:spAutoFit/>
          </a:bodyPr>
          <a:lstStyle/>
          <a:p>
            <a:r>
              <a:rPr lang="en-US" dirty="0">
                <a:solidFill>
                  <a:schemeClr val="bg1"/>
                </a:solidFill>
              </a:rPr>
              <a:t>1</a:t>
            </a:r>
          </a:p>
        </p:txBody>
      </p:sp>
      <p:sp>
        <p:nvSpPr>
          <p:cNvPr id="4" name="Text Placeholder 2">
            <a:extLst>
              <a:ext uri="{FF2B5EF4-FFF2-40B4-BE49-F238E27FC236}">
                <a16:creationId xmlns:a16="http://schemas.microsoft.com/office/drawing/2014/main" id="{F7A1CFC8-4A6A-C07D-4CA8-A56C74D37598}"/>
              </a:ext>
            </a:extLst>
          </p:cNvPr>
          <p:cNvSpPr txBox="1">
            <a:spLocks/>
          </p:cNvSpPr>
          <p:nvPr/>
        </p:nvSpPr>
        <p:spPr>
          <a:xfrm>
            <a:off x="1295557" y="2106874"/>
            <a:ext cx="5976613"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latin typeface="Times New Roman" panose="02020603050405020304" pitchFamily="18" charset="0"/>
                <a:cs typeface="Times New Roman" panose="02020603050405020304" pitchFamily="18" charset="0"/>
              </a:rPr>
              <a:t>Hydrogen Fuel Cell Module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3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Fuel Cell Module</a:t>
            </a:r>
          </a:p>
        </p:txBody>
      </p:sp>
      <p:pic>
        <p:nvPicPr>
          <p:cNvPr id="7" name="Picture 6" descr="A screenshot of a computer&#10;&#10;Description automatically generated">
            <a:extLst>
              <a:ext uri="{FF2B5EF4-FFF2-40B4-BE49-F238E27FC236}">
                <a16:creationId xmlns:a16="http://schemas.microsoft.com/office/drawing/2014/main" id="{5F907B28-B8D6-ED3F-C47B-15CA75ED6FA3}"/>
              </a:ext>
            </a:extLst>
          </p:cNvPr>
          <p:cNvPicPr>
            <a:picLocks noChangeAspect="1"/>
          </p:cNvPicPr>
          <p:nvPr/>
        </p:nvPicPr>
        <p:blipFill>
          <a:blip r:embed="rId3"/>
          <a:stretch>
            <a:fillRect/>
          </a:stretch>
        </p:blipFill>
        <p:spPr>
          <a:xfrm>
            <a:off x="337454" y="1324428"/>
            <a:ext cx="3873500" cy="3213100"/>
          </a:xfrm>
          <a:prstGeom prst="rect">
            <a:avLst/>
          </a:prstGeom>
        </p:spPr>
      </p:pic>
    </p:spTree>
    <p:extLst>
      <p:ext uri="{BB962C8B-B14F-4D97-AF65-F5344CB8AC3E}">
        <p14:creationId xmlns:p14="http://schemas.microsoft.com/office/powerpoint/2010/main" val="416355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Fuel Cell Module</a:t>
            </a:r>
          </a:p>
        </p:txBody>
      </p:sp>
      <p:pic>
        <p:nvPicPr>
          <p:cNvPr id="4" name="Picture 3" descr="A screenshot of a cell&#10;&#10;Description automatically generated">
            <a:extLst>
              <a:ext uri="{FF2B5EF4-FFF2-40B4-BE49-F238E27FC236}">
                <a16:creationId xmlns:a16="http://schemas.microsoft.com/office/drawing/2014/main" id="{ED235A08-66B2-4682-B57A-D3A8741322FD}"/>
              </a:ext>
            </a:extLst>
          </p:cNvPr>
          <p:cNvPicPr>
            <a:picLocks noChangeAspect="1"/>
          </p:cNvPicPr>
          <p:nvPr/>
        </p:nvPicPr>
        <p:blipFill>
          <a:blip r:embed="rId3"/>
          <a:stretch>
            <a:fillRect/>
          </a:stretch>
        </p:blipFill>
        <p:spPr>
          <a:xfrm>
            <a:off x="244928" y="1258208"/>
            <a:ext cx="4495800" cy="2235200"/>
          </a:xfrm>
          <a:prstGeom prst="rect">
            <a:avLst/>
          </a:prstGeom>
        </p:spPr>
      </p:pic>
      <p:pic>
        <p:nvPicPr>
          <p:cNvPr id="6" name="Picture 5" descr="A list of gas and hydrogen gas&#10;&#10;Description automatically generated with low confidence">
            <a:extLst>
              <a:ext uri="{FF2B5EF4-FFF2-40B4-BE49-F238E27FC236}">
                <a16:creationId xmlns:a16="http://schemas.microsoft.com/office/drawing/2014/main" id="{D1AF5F6F-1F4E-B4C4-8461-6A7BC580BB4A}"/>
              </a:ext>
            </a:extLst>
          </p:cNvPr>
          <p:cNvPicPr>
            <a:picLocks noChangeAspect="1"/>
          </p:cNvPicPr>
          <p:nvPr/>
        </p:nvPicPr>
        <p:blipFill>
          <a:blip r:embed="rId4"/>
          <a:stretch>
            <a:fillRect/>
          </a:stretch>
        </p:blipFill>
        <p:spPr>
          <a:xfrm>
            <a:off x="2866572" y="2475924"/>
            <a:ext cx="3746500" cy="2438400"/>
          </a:xfrm>
          <a:prstGeom prst="rect">
            <a:avLst/>
          </a:prstGeom>
        </p:spPr>
      </p:pic>
    </p:spTree>
    <p:extLst>
      <p:ext uri="{BB962C8B-B14F-4D97-AF65-F5344CB8AC3E}">
        <p14:creationId xmlns:p14="http://schemas.microsoft.com/office/powerpoint/2010/main" val="159163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346872-C554-5713-6A3F-CE4238A06259}"/>
              </a:ext>
            </a:extLst>
          </p:cNvPr>
          <p:cNvSpPr txBox="1"/>
          <p:nvPr/>
        </p:nvSpPr>
        <p:spPr>
          <a:xfrm>
            <a:off x="668814" y="2202418"/>
            <a:ext cx="282498" cy="369332"/>
          </a:xfrm>
          <a:prstGeom prst="rect">
            <a:avLst/>
          </a:prstGeom>
          <a:solidFill>
            <a:srgbClr val="FFC000"/>
          </a:solidFill>
        </p:spPr>
        <p:txBody>
          <a:bodyPr wrap="square" rtlCol="0">
            <a:spAutoFit/>
          </a:bodyPr>
          <a:lstStyle/>
          <a:p>
            <a:r>
              <a:rPr lang="en-US" dirty="0">
                <a:solidFill>
                  <a:schemeClr val="bg1"/>
                </a:solidFill>
              </a:rPr>
              <a:t>2</a:t>
            </a:r>
          </a:p>
        </p:txBody>
      </p:sp>
      <p:sp>
        <p:nvSpPr>
          <p:cNvPr id="4" name="Text Placeholder 2">
            <a:extLst>
              <a:ext uri="{FF2B5EF4-FFF2-40B4-BE49-F238E27FC236}">
                <a16:creationId xmlns:a16="http://schemas.microsoft.com/office/drawing/2014/main" id="{F7A1CFC8-4A6A-C07D-4CA8-A56C74D37598}"/>
              </a:ext>
            </a:extLst>
          </p:cNvPr>
          <p:cNvSpPr txBox="1">
            <a:spLocks/>
          </p:cNvSpPr>
          <p:nvPr/>
        </p:nvSpPr>
        <p:spPr>
          <a:xfrm>
            <a:off x="1295557" y="2106874"/>
            <a:ext cx="5976613"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latin typeface="Times New Roman" panose="02020603050405020304" pitchFamily="18" charset="0"/>
                <a:cs typeface="Times New Roman" panose="02020603050405020304" pitchFamily="18" charset="0"/>
              </a:rPr>
              <a:t>Parametric</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Study</a:t>
            </a:r>
          </a:p>
        </p:txBody>
      </p:sp>
    </p:spTree>
    <p:extLst>
      <p:ext uri="{BB962C8B-B14F-4D97-AF65-F5344CB8AC3E}">
        <p14:creationId xmlns:p14="http://schemas.microsoft.com/office/powerpoint/2010/main" val="273272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Study</a:t>
            </a:r>
          </a:p>
        </p:txBody>
      </p:sp>
      <p:sp>
        <p:nvSpPr>
          <p:cNvPr id="4" name="TextBox 3">
            <a:extLst>
              <a:ext uri="{FF2B5EF4-FFF2-40B4-BE49-F238E27FC236}">
                <a16:creationId xmlns:a16="http://schemas.microsoft.com/office/drawing/2014/main" id="{D2BC8CE5-4A24-B837-FEAA-E303F4678BB8}"/>
              </a:ext>
            </a:extLst>
          </p:cNvPr>
          <p:cNvSpPr txBox="1"/>
          <p:nvPr/>
        </p:nvSpPr>
        <p:spPr>
          <a:xfrm>
            <a:off x="0" y="1132113"/>
            <a:ext cx="6858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Parametric study is important for fuel cell design</a:t>
            </a:r>
          </a:p>
        </p:txBody>
      </p:sp>
      <p:pic>
        <p:nvPicPr>
          <p:cNvPr id="6" name="Picture 5" descr="A graph with a line&#10;&#10;Description automatically generated">
            <a:extLst>
              <a:ext uri="{FF2B5EF4-FFF2-40B4-BE49-F238E27FC236}">
                <a16:creationId xmlns:a16="http://schemas.microsoft.com/office/drawing/2014/main" id="{7294D8DC-06E0-8444-ED38-D7FE3AD1E763}"/>
              </a:ext>
            </a:extLst>
          </p:cNvPr>
          <p:cNvPicPr>
            <a:picLocks noChangeAspect="1"/>
          </p:cNvPicPr>
          <p:nvPr/>
        </p:nvPicPr>
        <p:blipFill>
          <a:blip r:embed="rId3"/>
          <a:stretch>
            <a:fillRect/>
          </a:stretch>
        </p:blipFill>
        <p:spPr>
          <a:xfrm>
            <a:off x="3505200" y="1501445"/>
            <a:ext cx="2743200" cy="1960504"/>
          </a:xfrm>
          <a:prstGeom prst="rect">
            <a:avLst/>
          </a:prstGeom>
        </p:spPr>
      </p:pic>
      <p:pic>
        <p:nvPicPr>
          <p:cNvPr id="10" name="Picture 9" descr="A screen shot of a table&#10;&#10;Description automatically generated">
            <a:extLst>
              <a:ext uri="{FF2B5EF4-FFF2-40B4-BE49-F238E27FC236}">
                <a16:creationId xmlns:a16="http://schemas.microsoft.com/office/drawing/2014/main" id="{B8902776-566D-4534-A18E-EA98C322C854}"/>
              </a:ext>
            </a:extLst>
          </p:cNvPr>
          <p:cNvPicPr>
            <a:picLocks noChangeAspect="1"/>
          </p:cNvPicPr>
          <p:nvPr/>
        </p:nvPicPr>
        <p:blipFill>
          <a:blip r:embed="rId4"/>
          <a:stretch>
            <a:fillRect/>
          </a:stretch>
        </p:blipFill>
        <p:spPr>
          <a:xfrm>
            <a:off x="381000" y="1501445"/>
            <a:ext cx="2743200" cy="1960504"/>
          </a:xfrm>
          <a:prstGeom prst="rect">
            <a:avLst/>
          </a:prstGeom>
        </p:spPr>
      </p:pic>
      <p:sp>
        <p:nvSpPr>
          <p:cNvPr id="11" name="TextBox 10">
            <a:extLst>
              <a:ext uri="{FF2B5EF4-FFF2-40B4-BE49-F238E27FC236}">
                <a16:creationId xmlns:a16="http://schemas.microsoft.com/office/drawing/2014/main" id="{3033EE75-2A64-D452-7BFD-D02C53863DF8}"/>
              </a:ext>
            </a:extLst>
          </p:cNvPr>
          <p:cNvSpPr txBox="1"/>
          <p:nvPr/>
        </p:nvSpPr>
        <p:spPr>
          <a:xfrm>
            <a:off x="0" y="3461949"/>
            <a:ext cx="6858000" cy="1785104"/>
          </a:xfrm>
          <a:prstGeom prst="rect">
            <a:avLst/>
          </a:prstGeom>
          <a:noFill/>
        </p:spPr>
        <p:txBody>
          <a:bodyPr wrap="square" rtlCol="0">
            <a:spAutoFit/>
          </a:bodyPr>
          <a:lstStyle/>
          <a:p>
            <a:pPr marL="285750" indent="-285750">
              <a:buFont typeface="Arial" panose="020B0604020202020204" pitchFamily="34" charset="0"/>
              <a:buChar char="•"/>
            </a:pPr>
            <a:r>
              <a:rPr lang="en-US" dirty="0"/>
              <a:t>Ways to do parametric in COMSOL</a:t>
            </a:r>
          </a:p>
          <a:p>
            <a:pPr marL="285750" indent="-285750">
              <a:buFont typeface="Arial" panose="020B0604020202020204" pitchFamily="34" charset="0"/>
              <a:buChar char="•"/>
            </a:pPr>
            <a:endParaRPr lang="en-US" sz="400" dirty="0"/>
          </a:p>
          <a:p>
            <a:pPr lvl="1"/>
            <a:r>
              <a:rPr lang="en-US" dirty="0"/>
              <a:t>- parametric sweep</a:t>
            </a:r>
          </a:p>
          <a:p>
            <a:pPr lvl="1"/>
            <a:endParaRPr lang="en-US" sz="400" dirty="0"/>
          </a:p>
          <a:p>
            <a:pPr lvl="1"/>
            <a:r>
              <a:rPr lang="en-US" dirty="0"/>
              <a:t>- auxiliary sweep</a:t>
            </a:r>
          </a:p>
          <a:p>
            <a:pPr lvl="1"/>
            <a:endParaRPr lang="en-US" sz="400" dirty="0"/>
          </a:p>
          <a:p>
            <a:pPr lvl="1"/>
            <a:r>
              <a:rPr lang="en-US" dirty="0"/>
              <a:t>- batch sweep</a:t>
            </a:r>
          </a:p>
          <a:p>
            <a:pPr lvl="1"/>
            <a:endParaRPr lang="en-US" sz="400" dirty="0"/>
          </a:p>
          <a:p>
            <a:pPr lvl="1"/>
            <a:r>
              <a:rPr lang="en-US" dirty="0"/>
              <a:t>- cluster sweep</a:t>
            </a:r>
          </a:p>
        </p:txBody>
      </p:sp>
    </p:spTree>
    <p:extLst>
      <p:ext uri="{BB962C8B-B14F-4D97-AF65-F5344CB8AC3E}">
        <p14:creationId xmlns:p14="http://schemas.microsoft.com/office/powerpoint/2010/main" val="158763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Parametric Study</a:t>
            </a:r>
          </a:p>
        </p:txBody>
      </p:sp>
      <p:sp>
        <p:nvSpPr>
          <p:cNvPr id="5" name="TextBox 4">
            <a:extLst>
              <a:ext uri="{FF2B5EF4-FFF2-40B4-BE49-F238E27FC236}">
                <a16:creationId xmlns:a16="http://schemas.microsoft.com/office/drawing/2014/main" id="{821118AF-395D-5BD2-484E-7DEB39A466ED}"/>
              </a:ext>
            </a:extLst>
          </p:cNvPr>
          <p:cNvSpPr txBox="1"/>
          <p:nvPr/>
        </p:nvSpPr>
        <p:spPr>
          <a:xfrm>
            <a:off x="0" y="1506432"/>
            <a:ext cx="6858000" cy="3385542"/>
          </a:xfrm>
          <a:prstGeom prst="rect">
            <a:avLst/>
          </a:prstGeom>
          <a:noFill/>
        </p:spPr>
        <p:txBody>
          <a:bodyPr wrap="square" rtlCol="0">
            <a:spAutoFit/>
          </a:bodyPr>
          <a:lstStyle/>
          <a:p>
            <a:pPr marL="285750" indent="-285750">
              <a:buFont typeface="Arial" panose="020B0604020202020204" pitchFamily="34" charset="0"/>
              <a:buChar char="•"/>
            </a:pPr>
            <a:r>
              <a:rPr lang="en-US" dirty="0"/>
              <a:t>Parametric sweep:</a:t>
            </a:r>
          </a:p>
          <a:p>
            <a:pPr lvl="1"/>
            <a:r>
              <a:rPr lang="en-US" dirty="0"/>
              <a:t>- can sweep any parameter: material properties; boundary  </a:t>
            </a:r>
          </a:p>
          <a:p>
            <a:pPr lvl="1"/>
            <a:r>
              <a:rPr lang="en-US" dirty="0"/>
              <a:t>   conditions; geometry; mesh.</a:t>
            </a:r>
          </a:p>
          <a:p>
            <a:pPr lvl="1"/>
            <a:r>
              <a:rPr lang="en-US" dirty="0"/>
              <a:t>- run parallelly when distribute parametric sweep is enabled.</a:t>
            </a:r>
          </a:p>
          <a:p>
            <a:pPr lvl="1"/>
            <a:r>
              <a:rPr lang="en-US" dirty="0"/>
              <a:t>- results are saved in a single .mph file.</a:t>
            </a:r>
          </a:p>
          <a:p>
            <a:pPr lvl="1"/>
            <a:r>
              <a:rPr lang="en-US" dirty="0"/>
              <a:t>- Each MPI handle one parameter value.</a:t>
            </a:r>
          </a:p>
          <a:p>
            <a:pPr lvl="1"/>
            <a:endParaRPr lang="en-US" sz="800" dirty="0"/>
          </a:p>
          <a:p>
            <a:pPr marL="285750" indent="-285750">
              <a:buFont typeface="Arial" panose="020B0604020202020204" pitchFamily="34" charset="0"/>
              <a:buChar char="•"/>
            </a:pPr>
            <a:r>
              <a:rPr lang="en-US" dirty="0"/>
              <a:t>Auxiliary sweep:</a:t>
            </a:r>
          </a:p>
          <a:p>
            <a:pPr lvl="1"/>
            <a:r>
              <a:rPr lang="en-US" dirty="0"/>
              <a:t>- cannot sweep parameters used for defining geometry and mesh.</a:t>
            </a:r>
          </a:p>
          <a:p>
            <a:pPr lvl="1"/>
            <a:r>
              <a:rPr lang="en-US" dirty="0"/>
              <a:t>- Run parallelly as same as parameter sweep when “distributed </a:t>
            </a:r>
          </a:p>
          <a:p>
            <a:pPr lvl="1"/>
            <a:r>
              <a:rPr lang="en-US" dirty="0"/>
              <a:t>   parametric solver is activated”</a:t>
            </a:r>
          </a:p>
          <a:p>
            <a:pPr lvl="1"/>
            <a:r>
              <a:rPr lang="en-US" dirty="0"/>
              <a:t>- run faster as it use results from last parameter value.</a:t>
            </a:r>
          </a:p>
          <a:p>
            <a:pPr lvl="1"/>
            <a:endParaRPr lang="en-US" sz="800" dirty="0"/>
          </a:p>
        </p:txBody>
      </p:sp>
    </p:spTree>
    <p:extLst>
      <p:ext uri="{BB962C8B-B14F-4D97-AF65-F5344CB8AC3E}">
        <p14:creationId xmlns:p14="http://schemas.microsoft.com/office/powerpoint/2010/main" val="3944040441"/>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4x3-presentation-template-02-2023.potx" id="{2364E6C5-2090-4079-A47A-90333851203F}" vid="{658310A5-24CF-4F28-9E99-62ADC0DC0E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28911</TotalTime>
  <Words>4083</Words>
  <Application>Microsoft Macintosh PowerPoint</Application>
  <PresentationFormat>Custom</PresentationFormat>
  <Paragraphs>422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Consolas</vt:lpstr>
      <vt:lpstr>Lato</vt:lpstr>
      <vt:lpstr>Times New Roman</vt:lpstr>
      <vt:lpstr>Office Theme</vt:lpstr>
      <vt:lpstr>Using COMSOL On Kestrel, Part II: Advanced Tutorial</vt:lpstr>
      <vt:lpstr>Tutorial about COMSOL On Kestrel</vt:lpstr>
      <vt:lpstr>Outline</vt:lpstr>
      <vt:lpstr>PowerPoint Presentation</vt:lpstr>
      <vt:lpstr>Fuel Cell Module</vt:lpstr>
      <vt:lpstr>Fuel Cell Module</vt:lpstr>
      <vt:lpstr>PowerPoint Presentation</vt:lpstr>
      <vt:lpstr>Parametric Study</vt:lpstr>
      <vt:lpstr>Parametric Study</vt:lpstr>
      <vt:lpstr>Parametric Study</vt:lpstr>
      <vt:lpstr>Parametric Study</vt:lpstr>
      <vt:lpstr>Parametric Study</vt:lpstr>
      <vt:lpstr>Parametric Sweep</vt:lpstr>
      <vt:lpstr>Auxiliary Sweep</vt:lpstr>
      <vt:lpstr>Enable Batch/Cluster Sweep</vt:lpstr>
      <vt:lpstr>Batch Sweep</vt:lpstr>
      <vt:lpstr>Batch Sweep</vt:lpstr>
      <vt:lpstr>Batch Sweep</vt:lpstr>
      <vt:lpstr>Cluster Sweep</vt:lpstr>
      <vt:lpstr>Note!</vt:lpstr>
      <vt:lpstr>PowerPoint Presentation</vt:lpstr>
      <vt:lpstr>Equation-based Simulation</vt:lpstr>
      <vt:lpstr>Equation-based Simulation</vt:lpstr>
      <vt:lpstr>Equation-based Simulation</vt:lpstr>
      <vt:lpstr>PowerPoint Presentation</vt:lpstr>
      <vt:lpstr>Parameter Estimation</vt:lpstr>
      <vt:lpstr>Parameter Estimation</vt:lpstr>
      <vt:lpstr>Parameter Estimation</vt:lpstr>
      <vt:lpstr>Parameter Estimation</vt:lpstr>
      <vt:lpstr>Parameter Estimation</vt:lpstr>
      <vt:lpstr>Parameter Estimation</vt:lpstr>
      <vt:lpstr>Parameter Estimation</vt:lpstr>
      <vt:lpstr>Demo</vt:lpstr>
      <vt:lpstr>To learn more</vt:lpstr>
      <vt:lpstr>Resources</vt:lpstr>
      <vt:lpstr>GitHub Repo</vt:lpstr>
      <vt:lpstr>Thank you,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 Mechanics and Failure of Renewable Energy Structures and Systems </dc:title>
  <dc:subject>PowerPoint presentation template for newer wide-screen monitors and TVs.</dc:subject>
  <dc:creator>He, Xin</dc:creator>
  <cp:keywords/>
  <dc:description/>
  <cp:lastModifiedBy>He, Xin</cp:lastModifiedBy>
  <cp:revision>51</cp:revision>
  <cp:lastPrinted>2018-01-04T20:30:58Z</cp:lastPrinted>
  <dcterms:created xsi:type="dcterms:W3CDTF">2023-12-08T16:14:09Z</dcterms:created>
  <dcterms:modified xsi:type="dcterms:W3CDTF">2024-02-28T16:23:30Z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2023-12-08T20:33:42Z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5225aaeb-43c8-4ebb-a266-01e923d31772</vt:lpwstr>
  </property>
  <property fmtid="{D5CDD505-2E9C-101B-9397-08002B2CF9AE}" pid="8" name="MSIP_Label_95965d95-ecc0-4720-b759-1f33c42ed7da_ContentBits">
    <vt:lpwstr>0</vt:lpwstr>
  </property>
</Properties>
</file>